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embeddedFontLst>
    <p:embeddedFont>
      <p:font typeface="Patrick Hand SC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Helvetica Neue Light" panose="020B0604020202020204" charset="0"/>
      <p:regular r:id="rId14"/>
      <p:bold r:id="rId15"/>
      <p:italic r:id="rId16"/>
      <p:bold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F7005-9A03-4B72-844B-B068B3F1B8A1}" v="10" dt="2018-12-20T23:04:01.977"/>
    <p1510:client id="{6098122D-50AD-41F3-B14D-90C05169E8F6}" v="13" dt="2018-12-20T22:40:07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1"/>
  </p:normalViewPr>
  <p:slideViewPr>
    <p:cSldViewPr snapToGrid="0">
      <p:cViewPr varScale="1">
        <p:scale>
          <a:sx n="99" d="100"/>
          <a:sy n="99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801886" y="1237198"/>
            <a:ext cx="9088041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36478" y="3970581"/>
            <a:ext cx="8018860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3970" marR="0" lvl="1" indent="-8670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7941" marR="0" lvl="2" indent="-4641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11913" marR="0" lvl="3" indent="-613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5883" marR="0" lvl="4" indent="-9283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9856" marR="0" lvl="5" indent="-5256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826" marR="0" lvl="6" indent="-1226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7797" marR="0" lvl="7" indent="-9897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1767" marR="0" lvl="8" indent="-5867" algn="ctr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551094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947634" y="-200159"/>
            <a:ext cx="4796544" cy="922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551094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600804" y="2453010"/>
            <a:ext cx="6406475" cy="23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923136" y="214412"/>
            <a:ext cx="6406475" cy="678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551094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551094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95" y="1884672"/>
            <a:ext cx="9221689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95" y="5059036"/>
            <a:ext cx="9221689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646"/>
              <a:buFont typeface="Arial"/>
              <a:buNone/>
              <a:defRPr sz="220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Font typeface="Arial"/>
              <a:buNone/>
              <a:defRPr sz="198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551094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35063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551094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36457" y="1853171"/>
            <a:ext cx="4523137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sz="220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19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736457" y="2761381"/>
            <a:ext cx="4523137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None/>
              <a:defRPr sz="264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sz="220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19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551094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551094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551094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5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52564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Font typeface="Arial"/>
              <a:buChar char="•"/>
              <a:defRPr sz="35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56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662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736455" y="2267903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sz="15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551094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5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5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3970" marR="0" lvl="1" indent="-867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7941" marR="0" lvl="2" indent="-464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11913" marR="0" lvl="3" indent="-61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5883" marR="0" lvl="4" indent="-92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9856" marR="0" lvl="5" indent="-525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826" marR="0" lvl="6" indent="-1226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7797" marR="0" lvl="7" indent="-989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1767" marR="0" lvl="8" indent="-586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36455" y="2267903"/>
            <a:ext cx="3448388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sz="15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1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551094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4561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sz="3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62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61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541663" y="7006701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35" marR="0" lvl="1" indent="-126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270" marR="0" lvl="2" indent="-1256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405" marR="0" lvl="3" indent="-1250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539" marR="0" lvl="4" indent="-124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674" marR="0" lvl="5" indent="-1237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809" marR="0" lvl="6" indent="-123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944" marR="0" lvl="7" indent="-1224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079" marR="0" lvl="8" indent="-1217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551094" y="7006701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21" Type="http://schemas.openxmlformats.org/officeDocument/2006/relationships/image" Target="../media/image38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10.png"/><Relationship Id="rId23" Type="http://schemas.openxmlformats.org/officeDocument/2006/relationships/image" Target="../media/image40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 rot="-5400000">
            <a:off x="2412435" y="5965015"/>
            <a:ext cx="2772000" cy="133967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0" b="1" dirty="0">
              <a:solidFill>
                <a:srgbClr val="00919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cxnSp>
        <p:nvCxnSpPr>
          <p:cNvPr id="99" name="Shape 99"/>
          <p:cNvCxnSpPr>
            <a:cxnSpLocks/>
          </p:cNvCxnSpPr>
          <p:nvPr/>
        </p:nvCxnSpPr>
        <p:spPr>
          <a:xfrm>
            <a:off x="4018883" y="6237426"/>
            <a:ext cx="278739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0" name="Shape 100"/>
          <p:cNvSpPr txBox="1"/>
          <p:nvPr/>
        </p:nvSpPr>
        <p:spPr>
          <a:xfrm>
            <a:off x="3435475" y="5716454"/>
            <a:ext cx="3863100" cy="44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900" tIns="44425" rIns="88900" bIns="44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Orientação Pedagógica: </a:t>
            </a:r>
            <a:endParaRPr sz="7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dirty="0">
                <a:solidFill>
                  <a:srgbClr val="434343"/>
                </a:solidFill>
              </a:rPr>
              <a:t>Enf.ª Manuela Pereira | </a:t>
            </a:r>
            <a:r>
              <a:rPr lang="pt-PT" sz="7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Prof. Dr.ª </a:t>
            </a:r>
            <a:r>
              <a:rPr lang="pt-PT" sz="700" dirty="0">
                <a:solidFill>
                  <a:srgbClr val="434343"/>
                </a:solidFill>
              </a:rPr>
              <a:t>Margarida Reis Santos </a:t>
            </a:r>
            <a:endParaRPr sz="700" dirty="0"/>
          </a:p>
        </p:txBody>
      </p:sp>
      <p:sp>
        <p:nvSpPr>
          <p:cNvPr id="101" name="Shape 101"/>
          <p:cNvSpPr txBox="1"/>
          <p:nvPr/>
        </p:nvSpPr>
        <p:spPr>
          <a:xfrm>
            <a:off x="3678208" y="4858244"/>
            <a:ext cx="3309000" cy="125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900" tIns="44425" rIns="88900" bIns="44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00" b="1" dirty="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Escola Superior de Enfermagem do Porto</a:t>
            </a:r>
            <a:endParaRPr sz="900" b="1" dirty="0">
              <a:solidFill>
                <a:srgbClr val="4343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00" b="1" dirty="0">
                <a:solidFill>
                  <a:srgbClr val="43434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USF Alves Martins</a:t>
            </a:r>
            <a:endParaRPr sz="900" b="1" dirty="0">
              <a:solidFill>
                <a:srgbClr val="4343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 dirty="0">
              <a:solidFill>
                <a:srgbClr val="43434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b="1" dirty="0">
                <a:solidFill>
                  <a:srgbClr val="434343"/>
                </a:solidFill>
              </a:rPr>
              <a:t>Panfleto desenvolvido </a:t>
            </a:r>
            <a:r>
              <a:rPr lang="pt-PT" sz="7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por:</a:t>
            </a:r>
            <a:endParaRPr sz="7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dirty="0">
                <a:solidFill>
                  <a:srgbClr val="434343"/>
                </a:solidFill>
              </a:rPr>
              <a:t>Inês Esteves, ep7521</a:t>
            </a:r>
            <a:endParaRPr sz="700" dirty="0">
              <a:solidFill>
                <a:srgbClr val="434343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700" dirty="0">
                <a:solidFill>
                  <a:srgbClr val="434343"/>
                </a:solidFill>
              </a:rPr>
              <a:t>Curso de Mestrado em Enfermagem de Saúde Infantil e Pediatria</a:t>
            </a:r>
            <a:endParaRPr sz="700" dirty="0">
              <a:solidFill>
                <a:srgbClr val="434343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186" y="4794288"/>
            <a:ext cx="369301" cy="37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r="60051"/>
          <a:stretch/>
        </p:blipFill>
        <p:spPr>
          <a:xfrm>
            <a:off x="6347775" y="4830639"/>
            <a:ext cx="369299" cy="30114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object 3">
            <a:extLst>
              <a:ext uri="{FF2B5EF4-FFF2-40B4-BE49-F238E27FC236}">
                <a16:creationId xmlns:a16="http://schemas.microsoft.com/office/drawing/2014/main" id="{76CBBE38-1F5A-4B03-9279-A2B20A263CB1}"/>
              </a:ext>
            </a:extLst>
          </p:cNvPr>
          <p:cNvSpPr/>
          <p:nvPr/>
        </p:nvSpPr>
        <p:spPr>
          <a:xfrm>
            <a:off x="9723171" y="173821"/>
            <a:ext cx="790767" cy="17211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">
            <a:extLst>
              <a:ext uri="{FF2B5EF4-FFF2-40B4-BE49-F238E27FC236}">
                <a16:creationId xmlns:a16="http://schemas.microsoft.com/office/drawing/2014/main" id="{D7F7677E-5BDE-4A57-92CA-218F8CDCC97A}"/>
              </a:ext>
            </a:extLst>
          </p:cNvPr>
          <p:cNvSpPr txBox="1"/>
          <p:nvPr/>
        </p:nvSpPr>
        <p:spPr>
          <a:xfrm>
            <a:off x="8167878" y="175177"/>
            <a:ext cx="1264285" cy="5130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200" spc="-5" dirty="0">
                <a:latin typeface="Calibri" panose="020F0502020204030204" pitchFamily="34" charset="0"/>
                <a:cs typeface="Calibri" panose="020F0502020204030204" pitchFamily="34" charset="0"/>
              </a:rPr>
              <a:t>ARS</a:t>
            </a:r>
            <a:r>
              <a:rPr sz="1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5" dirty="0">
                <a:latin typeface="Calibri" panose="020F0502020204030204" pitchFamily="34" charset="0"/>
                <a:cs typeface="Calibri" panose="020F0502020204030204" pitchFamily="34" charset="0"/>
              </a:rPr>
              <a:t>Centro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200" dirty="0">
                <a:latin typeface="Calibri" panose="020F0502020204030204" pitchFamily="34" charset="0"/>
                <a:cs typeface="Calibri" panose="020F0502020204030204" pitchFamily="34" charset="0"/>
              </a:rPr>
              <a:t>ACES </a:t>
            </a:r>
            <a:r>
              <a:rPr sz="1200" spc="-5" dirty="0">
                <a:latin typeface="Calibri" panose="020F0502020204030204" pitchFamily="34" charset="0"/>
                <a:cs typeface="Calibri" panose="020F0502020204030204" pitchFamily="34" charset="0"/>
              </a:rPr>
              <a:t>Dão</a:t>
            </a:r>
            <a:r>
              <a:rPr sz="12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5" dirty="0">
                <a:latin typeface="Calibri" panose="020F0502020204030204" pitchFamily="34" charset="0"/>
                <a:cs typeface="Calibri" panose="020F0502020204030204" pitchFamily="34" charset="0"/>
              </a:rPr>
              <a:t>Lafões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bject 5">
            <a:extLst>
              <a:ext uri="{FF2B5EF4-FFF2-40B4-BE49-F238E27FC236}">
                <a16:creationId xmlns:a16="http://schemas.microsoft.com/office/drawing/2014/main" id="{34C2C3C5-C81C-4D25-BA6F-0EF8538FE69E}"/>
              </a:ext>
            </a:extLst>
          </p:cNvPr>
          <p:cNvSpPr/>
          <p:nvPr/>
        </p:nvSpPr>
        <p:spPr>
          <a:xfrm>
            <a:off x="7258891" y="5764924"/>
            <a:ext cx="917957" cy="1626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073D5B2-0123-4517-8750-51CA18D8C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049" y="3394213"/>
            <a:ext cx="2743200" cy="1074738"/>
          </a:xfrm>
          <a:prstGeom prst="rect">
            <a:avLst/>
          </a:prstGeom>
          <a:solidFill>
            <a:srgbClr val="C7A2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80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Patrick Hand SC" panose="000005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ALIMENTAÇÃO NO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PRIMEIRO ANO DE VIDA</a:t>
            </a:r>
            <a:endParaRPr kumimoji="0" lang="pt-PT" altLang="pt-P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Shape 105">
            <a:extLst>
              <a:ext uri="{FF2B5EF4-FFF2-40B4-BE49-F238E27FC236}">
                <a16:creationId xmlns:a16="http://schemas.microsoft.com/office/drawing/2014/main" id="{54A59E15-1276-4BA2-89D8-83E3E73FA4D2}"/>
              </a:ext>
            </a:extLst>
          </p:cNvPr>
          <p:cNvSpPr txBox="1"/>
          <p:nvPr/>
        </p:nvSpPr>
        <p:spPr>
          <a:xfrm>
            <a:off x="3917673" y="6380376"/>
            <a:ext cx="3000000" cy="101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USF Alves Martins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"/>
              </a:rPr>
              <a:t>232 419 941</a:t>
            </a:r>
          </a:p>
          <a:p>
            <a:pPr algn="ctr">
              <a:lnSpc>
                <a:spcPct val="150000"/>
              </a:lnSpc>
            </a:pPr>
            <a:r>
              <a:rPr lang="pt-PT" altLang="pt-P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usfalvesmartins@srsviseu.min-saude.pt</a:t>
            </a:r>
          </a:p>
          <a:p>
            <a:pPr algn="ctr">
              <a:lnSpc>
                <a:spcPct val="150000"/>
              </a:lnSpc>
            </a:pPr>
            <a:endParaRPr lang="pt-PT" sz="9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Helvetica Neue Light"/>
              <a:cs typeface="Calibri" panose="020F0502020204030204" pitchFamily="34" charset="0"/>
              <a:sym typeface="Helvetica Neue Light"/>
            </a:endParaRPr>
          </a:p>
          <a:p>
            <a:pPr algn="ctr">
              <a:lnSpc>
                <a:spcPct val="150000"/>
              </a:lnSpc>
            </a:pPr>
            <a:r>
              <a:rPr lang="pt-PT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Helvetica Neue Light"/>
                <a:cs typeface="Calibri" panose="020F0502020204030204" pitchFamily="34" charset="0"/>
                <a:sym typeface="Helvetica Neue Light"/>
              </a:rPr>
              <a:t>Revisão em Dezembro 2018, a rever em Dezembro 2020</a:t>
            </a:r>
            <a:endParaRPr sz="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Helvetica Neue Light"/>
              <a:cs typeface="Calibri" panose="020F0502020204030204" pitchFamily="34" charset="0"/>
              <a:sym typeface="Helvetica Neue Light"/>
            </a:endParaRPr>
          </a:p>
        </p:txBody>
      </p:sp>
      <p:pic>
        <p:nvPicPr>
          <p:cNvPr id="53" name="Shape 98">
            <a:extLst>
              <a:ext uri="{FF2B5EF4-FFF2-40B4-BE49-F238E27FC236}">
                <a16:creationId xmlns:a16="http://schemas.microsoft.com/office/drawing/2014/main" id="{DB8895F1-113A-483B-9C42-853D0D3F213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4149" r="8147" b="9033"/>
          <a:stretch/>
        </p:blipFill>
        <p:spPr>
          <a:xfrm>
            <a:off x="8045041" y="5026328"/>
            <a:ext cx="2302032" cy="1074738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54" name="Shape 99">
            <a:extLst>
              <a:ext uri="{FF2B5EF4-FFF2-40B4-BE49-F238E27FC236}">
                <a16:creationId xmlns:a16="http://schemas.microsoft.com/office/drawing/2014/main" id="{AEB65150-5A6A-49FA-AC2F-5E4001459C7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26830" y="6413136"/>
            <a:ext cx="2078937" cy="978314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55" name="Shape 94">
            <a:extLst>
              <a:ext uri="{FF2B5EF4-FFF2-40B4-BE49-F238E27FC236}">
                <a16:creationId xmlns:a16="http://schemas.microsoft.com/office/drawing/2014/main" id="{49213947-1D82-4D4E-821B-594F61E6239E}"/>
              </a:ext>
            </a:extLst>
          </p:cNvPr>
          <p:cNvSpPr txBox="1"/>
          <p:nvPr/>
        </p:nvSpPr>
        <p:spPr>
          <a:xfrm>
            <a:off x="7552399" y="4440929"/>
            <a:ext cx="262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i="0" u="none" strike="noStrike" cap="none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Para</a:t>
            </a:r>
            <a:r>
              <a:rPr lang="pt-PT" dirty="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pais e cuidadores</a:t>
            </a:r>
            <a:endParaRPr dirty="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9" name="Shape 120">
            <a:extLst>
              <a:ext uri="{FF2B5EF4-FFF2-40B4-BE49-F238E27FC236}">
                <a16:creationId xmlns:a16="http://schemas.microsoft.com/office/drawing/2014/main" id="{F9632652-043A-42BF-94EA-813E883EA933}"/>
              </a:ext>
            </a:extLst>
          </p:cNvPr>
          <p:cNvSpPr/>
          <p:nvPr/>
        </p:nvSpPr>
        <p:spPr>
          <a:xfrm>
            <a:off x="238976" y="233286"/>
            <a:ext cx="2019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42719B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Peixe</a:t>
            </a:r>
            <a:endParaRPr>
              <a:solidFill>
                <a:srgbClr val="42719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0" name="Shape 121">
            <a:extLst>
              <a:ext uri="{FF2B5EF4-FFF2-40B4-BE49-F238E27FC236}">
                <a16:creationId xmlns:a16="http://schemas.microsoft.com/office/drawing/2014/main" id="{5D13D2BA-1208-4CFE-A4E4-1AD7ABFDDEEA}"/>
              </a:ext>
            </a:extLst>
          </p:cNvPr>
          <p:cNvSpPr/>
          <p:nvPr/>
        </p:nvSpPr>
        <p:spPr>
          <a:xfrm>
            <a:off x="2200500" y="233275"/>
            <a:ext cx="1036200" cy="253800"/>
          </a:xfrm>
          <a:prstGeom prst="roundRect">
            <a:avLst>
              <a:gd name="adj" fmla="val 50000"/>
            </a:avLst>
          </a:prstGeom>
          <a:solidFill>
            <a:srgbClr val="009193">
              <a:alpha val="27450"/>
            </a:srgbClr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Patrick Hand SC"/>
                <a:ea typeface="Patrick Hand SC"/>
                <a:cs typeface="Patrick Hand SC"/>
                <a:sym typeface="Patrick Hand SC"/>
              </a:rPr>
              <a:t>7 | 8 Meses</a:t>
            </a:r>
            <a:endParaRPr sz="12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1" name="Shape 122">
            <a:extLst>
              <a:ext uri="{FF2B5EF4-FFF2-40B4-BE49-F238E27FC236}">
                <a16:creationId xmlns:a16="http://schemas.microsoft.com/office/drawing/2014/main" id="{3FE030B0-124E-409F-BA12-8B69CA06B4D5}"/>
              </a:ext>
            </a:extLst>
          </p:cNvPr>
          <p:cNvSpPr txBox="1"/>
          <p:nvPr/>
        </p:nvSpPr>
        <p:spPr>
          <a:xfrm>
            <a:off x="176075" y="515400"/>
            <a:ext cx="3188100" cy="1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    O peixe deverá ser introduzido </a:t>
            </a: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a partir dos 7 meses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: </a:t>
            </a: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inicialmente cozer o peixe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 (</a:t>
            </a:r>
            <a:r>
              <a:rPr lang="pt-PT" sz="8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peixes magros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 como solha, linguado, pescada) e com a água da cozedura, cozer os legumes e oferecer, sem o peixe.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     Só depois do bebé “conhecer o sabor” do peixe, é que deve retirar todas as espinhas e pele e adicionar aos legumes.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No final, triturar tudo em forma de puré.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→ </a:t>
            </a:r>
            <a:r>
              <a:rPr lang="pt-PT" sz="8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Utilizar a mesma quantidade recomendada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 de carne </a:t>
            </a:r>
            <a:r>
              <a:rPr lang="pt-PT" sz="8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para o peixe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 (10g → 25-30g).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" name="Shape 123">
            <a:extLst>
              <a:ext uri="{FF2B5EF4-FFF2-40B4-BE49-F238E27FC236}">
                <a16:creationId xmlns:a16="http://schemas.microsoft.com/office/drawing/2014/main" id="{11BA4859-118E-4A9E-97CC-66AD6C3B45F2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92765" y="1567663"/>
            <a:ext cx="369300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124">
            <a:extLst>
              <a:ext uri="{FF2B5EF4-FFF2-40B4-BE49-F238E27FC236}">
                <a16:creationId xmlns:a16="http://schemas.microsoft.com/office/drawing/2014/main" id="{86862963-8CCB-493D-A822-AF3F2FCDDC09}"/>
              </a:ext>
            </a:extLst>
          </p:cNvPr>
          <p:cNvSpPr/>
          <p:nvPr/>
        </p:nvSpPr>
        <p:spPr>
          <a:xfrm>
            <a:off x="255875" y="2357700"/>
            <a:ext cx="3028500" cy="4140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Os peixes gordos como o </a:t>
            </a:r>
            <a:r>
              <a:rPr lang="pt-PT" sz="8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salmão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pt-PT" sz="8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sardinha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pt-PT" sz="8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cavala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 e </a:t>
            </a:r>
            <a:r>
              <a:rPr lang="pt-PT" sz="8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arenque 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só devem ser introduzidos a partir dos </a:t>
            </a: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10 meses de idade.</a:t>
            </a: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Shape 125">
            <a:extLst>
              <a:ext uri="{FF2B5EF4-FFF2-40B4-BE49-F238E27FC236}">
                <a16:creationId xmlns:a16="http://schemas.microsoft.com/office/drawing/2014/main" id="{3F0DBF4D-6DCD-455E-9096-60606D20B43D}"/>
              </a:ext>
            </a:extLst>
          </p:cNvPr>
          <p:cNvSpPr/>
          <p:nvPr/>
        </p:nvSpPr>
        <p:spPr>
          <a:xfrm>
            <a:off x="190601" y="3023347"/>
            <a:ext cx="2019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Pão, Bolachas e Cereais</a:t>
            </a:r>
            <a:endParaRPr>
              <a:solidFill>
                <a:schemeClr val="accent2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25" name="Shape 126">
            <a:extLst>
              <a:ext uri="{FF2B5EF4-FFF2-40B4-BE49-F238E27FC236}">
                <a16:creationId xmlns:a16="http://schemas.microsoft.com/office/drawing/2014/main" id="{AFB2CA66-2880-48DF-A233-D0DE3C49DF19}"/>
              </a:ext>
            </a:extLst>
          </p:cNvPr>
          <p:cNvSpPr/>
          <p:nvPr/>
        </p:nvSpPr>
        <p:spPr>
          <a:xfrm>
            <a:off x="225776" y="4816586"/>
            <a:ext cx="2019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0919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Ovo</a:t>
            </a:r>
            <a:endParaRPr>
              <a:solidFill>
                <a:srgbClr val="00919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6" name="Shape 129">
            <a:extLst>
              <a:ext uri="{FF2B5EF4-FFF2-40B4-BE49-F238E27FC236}">
                <a16:creationId xmlns:a16="http://schemas.microsoft.com/office/drawing/2014/main" id="{AFB950FA-B825-4B7E-98B8-85B5DBF2A9BB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50950" y="3252800"/>
            <a:ext cx="1036201" cy="63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130">
            <a:extLst>
              <a:ext uri="{FF2B5EF4-FFF2-40B4-BE49-F238E27FC236}">
                <a16:creationId xmlns:a16="http://schemas.microsoft.com/office/drawing/2014/main" id="{61CCBBBD-8A64-418D-A314-118513259A92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2365189">
            <a:off x="45050" y="3803401"/>
            <a:ext cx="570438" cy="41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31">
            <a:extLst>
              <a:ext uri="{FF2B5EF4-FFF2-40B4-BE49-F238E27FC236}">
                <a16:creationId xmlns:a16="http://schemas.microsoft.com/office/drawing/2014/main" id="{1E693C9E-13EE-46E4-9DA9-3252C478FE9F}"/>
              </a:ext>
            </a:extLst>
          </p:cNvPr>
          <p:cNvSpPr txBox="1"/>
          <p:nvPr/>
        </p:nvSpPr>
        <p:spPr>
          <a:xfrm>
            <a:off x="569975" y="3072425"/>
            <a:ext cx="3000000" cy="1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244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 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Prefira o pão 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ao invés das bolachas;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 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Pode introduzir o pão em açordas de peixe/carne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(tudo bem passado); 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 A papa pode, por vezes,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ser substituída pela tradicional papa de fruta com bolacha Maria</a:t>
            </a:r>
            <a:r>
              <a:rPr lang="pt-PT" sz="800">
                <a:solidFill>
                  <a:srgbClr val="545454"/>
                </a:solidFill>
                <a:highlight>
                  <a:srgbClr val="FFFFFF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®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(uma bolacha para uma peça de fruta). 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" name="Shape 132">
            <a:extLst>
              <a:ext uri="{FF2B5EF4-FFF2-40B4-BE49-F238E27FC236}">
                <a16:creationId xmlns:a16="http://schemas.microsoft.com/office/drawing/2014/main" id="{8066595E-8546-4F68-8D8C-064F9C02C1F8}"/>
              </a:ext>
            </a:extLst>
          </p:cNvPr>
          <p:cNvSpPr/>
          <p:nvPr/>
        </p:nvSpPr>
        <p:spPr>
          <a:xfrm>
            <a:off x="2580250" y="3081450"/>
            <a:ext cx="783600" cy="253800"/>
          </a:xfrm>
          <a:prstGeom prst="roundRect">
            <a:avLst>
              <a:gd name="adj" fmla="val 50000"/>
            </a:avLst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Patrick Hand SC"/>
                <a:ea typeface="Patrick Hand SC"/>
                <a:cs typeface="Patrick Hand SC"/>
                <a:sym typeface="Patrick Hand SC"/>
              </a:rPr>
              <a:t>8 Meses</a:t>
            </a:r>
            <a:endParaRPr sz="12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30" name="Shape 133">
            <a:extLst>
              <a:ext uri="{FF2B5EF4-FFF2-40B4-BE49-F238E27FC236}">
                <a16:creationId xmlns:a16="http://schemas.microsoft.com/office/drawing/2014/main" id="{0C5A9B29-4A15-4435-AE7A-8FA3A8BC2DB2}"/>
              </a:ext>
            </a:extLst>
          </p:cNvPr>
          <p:cNvSpPr/>
          <p:nvPr/>
        </p:nvSpPr>
        <p:spPr>
          <a:xfrm>
            <a:off x="2026150" y="4270525"/>
            <a:ext cx="1467600" cy="4983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Os produtos integrais </a:t>
            </a: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não são recomendados!</a:t>
            </a:r>
            <a:endParaRPr sz="800" b="1" u="sng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" name="Shape 134">
            <a:extLst>
              <a:ext uri="{FF2B5EF4-FFF2-40B4-BE49-F238E27FC236}">
                <a16:creationId xmlns:a16="http://schemas.microsoft.com/office/drawing/2014/main" id="{21562896-1917-4379-8C2D-F174D15FDE68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18969" y="4291638"/>
            <a:ext cx="148042" cy="33507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135">
            <a:extLst>
              <a:ext uri="{FF2B5EF4-FFF2-40B4-BE49-F238E27FC236}">
                <a16:creationId xmlns:a16="http://schemas.microsoft.com/office/drawing/2014/main" id="{DB290F92-39F7-4444-8C1B-8364B3ED65E5}"/>
              </a:ext>
            </a:extLst>
          </p:cNvPr>
          <p:cNvSpPr/>
          <p:nvPr/>
        </p:nvSpPr>
        <p:spPr>
          <a:xfrm>
            <a:off x="723625" y="4816575"/>
            <a:ext cx="1036200" cy="253800"/>
          </a:xfrm>
          <a:prstGeom prst="roundRect">
            <a:avLst>
              <a:gd name="adj" fmla="val 50000"/>
            </a:avLst>
          </a:prstGeom>
          <a:solidFill>
            <a:srgbClr val="009193">
              <a:alpha val="27450"/>
            </a:srgbClr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Patrick Hand SC"/>
                <a:ea typeface="Patrick Hand SC"/>
                <a:cs typeface="Patrick Hand SC"/>
                <a:sym typeface="Patrick Hand SC"/>
              </a:rPr>
              <a:t>8 | 9 Meses</a:t>
            </a:r>
            <a:endParaRPr sz="12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33" name="Shape 136">
            <a:extLst>
              <a:ext uri="{FF2B5EF4-FFF2-40B4-BE49-F238E27FC236}">
                <a16:creationId xmlns:a16="http://schemas.microsoft.com/office/drawing/2014/main" id="{B3D903A3-DF1B-4352-8617-6BFAE9096725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51876" y="5149738"/>
            <a:ext cx="783599" cy="65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138">
            <a:extLst>
              <a:ext uri="{FF2B5EF4-FFF2-40B4-BE49-F238E27FC236}">
                <a16:creationId xmlns:a16="http://schemas.microsoft.com/office/drawing/2014/main" id="{6C55F3A7-395C-4086-966E-2E2FC723035E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72100" y="4921150"/>
            <a:ext cx="3240000" cy="101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139">
            <a:extLst>
              <a:ext uri="{FF2B5EF4-FFF2-40B4-BE49-F238E27FC236}">
                <a16:creationId xmlns:a16="http://schemas.microsoft.com/office/drawing/2014/main" id="{AA6A4360-A9AC-401E-915F-C294481478C9}"/>
              </a:ext>
            </a:extLst>
          </p:cNvPr>
          <p:cNvSpPr txBox="1"/>
          <p:nvPr/>
        </p:nvSpPr>
        <p:spPr>
          <a:xfrm rot="-1488966">
            <a:off x="428946" y="5253706"/>
            <a:ext cx="703347" cy="25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1ª semana</a:t>
            </a:r>
            <a:endParaRPr sz="1000">
              <a:solidFill>
                <a:srgbClr val="66666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36" name="Shape 140">
            <a:extLst>
              <a:ext uri="{FF2B5EF4-FFF2-40B4-BE49-F238E27FC236}">
                <a16:creationId xmlns:a16="http://schemas.microsoft.com/office/drawing/2014/main" id="{31AF5945-9C3C-4B3F-AF78-38A8D32D6505}"/>
              </a:ext>
            </a:extLst>
          </p:cNvPr>
          <p:cNvSpPr txBox="1"/>
          <p:nvPr/>
        </p:nvSpPr>
        <p:spPr>
          <a:xfrm rot="-746163">
            <a:off x="886121" y="5394290"/>
            <a:ext cx="703506" cy="2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2ª semana</a:t>
            </a:r>
            <a:endParaRPr sz="1000">
              <a:solidFill>
                <a:srgbClr val="66666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37" name="Shape 142">
            <a:extLst>
              <a:ext uri="{FF2B5EF4-FFF2-40B4-BE49-F238E27FC236}">
                <a16:creationId xmlns:a16="http://schemas.microsoft.com/office/drawing/2014/main" id="{9ADF03E8-6677-4990-91E6-0243995A93A5}"/>
              </a:ext>
            </a:extLst>
          </p:cNvPr>
          <p:cNvSpPr txBox="1"/>
          <p:nvPr/>
        </p:nvSpPr>
        <p:spPr>
          <a:xfrm rot="-580270">
            <a:off x="1196213" y="4984486"/>
            <a:ext cx="703599" cy="25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3ª semana</a:t>
            </a:r>
            <a:endParaRPr sz="1000">
              <a:solidFill>
                <a:srgbClr val="66666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38" name="Shape 143">
            <a:extLst>
              <a:ext uri="{FF2B5EF4-FFF2-40B4-BE49-F238E27FC236}">
                <a16:creationId xmlns:a16="http://schemas.microsoft.com/office/drawing/2014/main" id="{27F10BB4-CF0D-4F8D-9251-59C70F3F4C35}"/>
              </a:ext>
            </a:extLst>
          </p:cNvPr>
          <p:cNvSpPr txBox="1"/>
          <p:nvPr/>
        </p:nvSpPr>
        <p:spPr>
          <a:xfrm rot="-451320">
            <a:off x="1718188" y="5235587"/>
            <a:ext cx="703554" cy="25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66666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4ª semana</a:t>
            </a:r>
            <a:endParaRPr sz="1000">
              <a:solidFill>
                <a:srgbClr val="66666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39" name="Shape 145">
            <a:extLst>
              <a:ext uri="{FF2B5EF4-FFF2-40B4-BE49-F238E27FC236}">
                <a16:creationId xmlns:a16="http://schemas.microsoft.com/office/drawing/2014/main" id="{03927468-5E0C-458F-A8D1-F11074AEC8DE}"/>
              </a:ext>
            </a:extLst>
          </p:cNvPr>
          <p:cNvSpPr txBox="1"/>
          <p:nvPr/>
        </p:nvSpPr>
        <p:spPr>
          <a:xfrm>
            <a:off x="113975" y="5690875"/>
            <a:ext cx="3304500" cy="20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16637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partir do momento em que introduz a</a:t>
            </a:r>
            <a:r>
              <a:rPr lang="pt-PT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gema inteira numa refeição</a:t>
            </a:r>
            <a:r>
              <a:rPr lang="pt-PT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sua ingestão não deverá ultrapassar as</a:t>
            </a:r>
            <a:r>
              <a:rPr lang="pt-PT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2-3 gemas por semana</a:t>
            </a:r>
            <a:r>
              <a:rPr lang="pt-PT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refeição que</a:t>
            </a:r>
            <a:r>
              <a:rPr lang="pt-PT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contiver gema </a:t>
            </a:r>
            <a:r>
              <a:rPr lang="pt-PT" sz="8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não deve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ser acompanhada</a:t>
            </a:r>
            <a:r>
              <a:rPr lang="pt-PT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nem de carne nem de peixe</a:t>
            </a:r>
            <a:r>
              <a:rPr lang="pt-PT" sz="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Shape 144">
            <a:extLst>
              <a:ext uri="{FF2B5EF4-FFF2-40B4-BE49-F238E27FC236}">
                <a16:creationId xmlns:a16="http://schemas.microsoft.com/office/drawing/2014/main" id="{9F38AF9C-6C0D-42F6-940F-3F776DC03A6B}"/>
              </a:ext>
            </a:extLst>
          </p:cNvPr>
          <p:cNvSpPr txBox="1"/>
          <p:nvPr/>
        </p:nvSpPr>
        <p:spPr>
          <a:xfrm>
            <a:off x="638475" y="5419225"/>
            <a:ext cx="3000000" cy="99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85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1ª sem - Oferecer ao seu bebé ¼ de gema.</a:t>
            </a:r>
            <a:endParaRPr sz="8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2.ª sem - Oferecer ½ gema.</a:t>
            </a:r>
            <a:endParaRPr sz="8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3ª sem - Oferecer  ¾ gema</a:t>
            </a:r>
            <a:endParaRPr sz="8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4ª sem - Oferecer a gema inteira.</a:t>
            </a:r>
            <a:endParaRPr sz="8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685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685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41" name="Shape 109">
            <a:extLst>
              <a:ext uri="{FF2B5EF4-FFF2-40B4-BE49-F238E27FC236}">
                <a16:creationId xmlns:a16="http://schemas.microsoft.com/office/drawing/2014/main" id="{40A6A97B-69E6-44E8-B559-908170A1E5AD}"/>
              </a:ext>
            </a:extLst>
          </p:cNvPr>
          <p:cNvGrpSpPr/>
          <p:nvPr/>
        </p:nvGrpSpPr>
        <p:grpSpPr>
          <a:xfrm>
            <a:off x="3863848" y="3108430"/>
            <a:ext cx="2882363" cy="1415010"/>
            <a:chOff x="498080" y="3761992"/>
            <a:chExt cx="2722292" cy="1233232"/>
          </a:xfrm>
        </p:grpSpPr>
        <p:pic>
          <p:nvPicPr>
            <p:cNvPr id="42" name="Shape 110">
              <a:extLst>
                <a:ext uri="{FF2B5EF4-FFF2-40B4-BE49-F238E27FC236}">
                  <a16:creationId xmlns:a16="http://schemas.microsoft.com/office/drawing/2014/main" id="{E8004B83-D0C0-46CF-90FE-A7B74C6584BD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 amt="94000"/>
            </a:blip>
            <a:srcRect b="21605"/>
            <a:stretch/>
          </p:blipFill>
          <p:spPr>
            <a:xfrm>
              <a:off x="498080" y="3761992"/>
              <a:ext cx="1365141" cy="1233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Shape 111">
              <a:extLst>
                <a:ext uri="{FF2B5EF4-FFF2-40B4-BE49-F238E27FC236}">
                  <a16:creationId xmlns:a16="http://schemas.microsoft.com/office/drawing/2014/main" id="{6EEB4C3B-7FD0-4063-9862-4562C05C6734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 amt="85000"/>
            </a:blip>
            <a:srcRect b="21605"/>
            <a:stretch/>
          </p:blipFill>
          <p:spPr>
            <a:xfrm>
              <a:off x="1855206" y="3761992"/>
              <a:ext cx="1365166" cy="12332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Shape 116">
            <a:extLst>
              <a:ext uri="{FF2B5EF4-FFF2-40B4-BE49-F238E27FC236}">
                <a16:creationId xmlns:a16="http://schemas.microsoft.com/office/drawing/2014/main" id="{67DC4FDC-629A-4DDB-B36C-7623119131E2}"/>
              </a:ext>
            </a:extLst>
          </p:cNvPr>
          <p:cNvSpPr txBox="1"/>
          <p:nvPr/>
        </p:nvSpPr>
        <p:spPr>
          <a:xfrm rot="-5400000">
            <a:off x="5131490" y="2452163"/>
            <a:ext cx="3572366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 b="1" dirty="0">
                <a:solidFill>
                  <a:srgbClr val="999999"/>
                </a:solidFill>
                <a:latin typeface="Arial Narrow" panose="020B0606020202030204" pitchFamily="34" charset="0"/>
                <a:ea typeface="Marvel"/>
                <a:cs typeface="Marvel"/>
                <a:sym typeface="Marvel"/>
              </a:rPr>
              <a:t>Fontes bibliográficas:</a:t>
            </a:r>
            <a:r>
              <a:rPr lang="pt-PT" sz="600" dirty="0">
                <a:solidFill>
                  <a:srgbClr val="999999"/>
                </a:solidFill>
                <a:latin typeface="Arial Narrow" panose="020B0606020202030204" pitchFamily="34" charset="0"/>
                <a:ea typeface="Marvel"/>
                <a:cs typeface="Marvel"/>
                <a:sym typeface="Marvel"/>
              </a:rPr>
              <a:t> ULS Matosinhos. (2014). Alimentação infantil no 1º ano de vida: guia de aconselhamento.</a:t>
            </a:r>
            <a:endParaRPr sz="600" dirty="0">
              <a:solidFill>
                <a:srgbClr val="999999"/>
              </a:solidFill>
              <a:latin typeface="Arial Narrow" panose="020B0606020202030204" pitchFamily="34" charset="0"/>
              <a:ea typeface="Marvel"/>
              <a:cs typeface="Marvel"/>
              <a:sym typeface="Marve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" dirty="0">
                <a:solidFill>
                  <a:srgbClr val="999999"/>
                </a:solidFill>
                <a:latin typeface="Arial Narrow" panose="020B0606020202030204" pitchFamily="34" charset="0"/>
                <a:ea typeface="Marvel"/>
                <a:cs typeface="Marvel"/>
                <a:sym typeface="Marvel"/>
              </a:rPr>
              <a:t>Alimentação e Nutrição do Lactente. (2012). </a:t>
            </a:r>
            <a:r>
              <a:rPr lang="pt-PT" sz="600" dirty="0" err="1">
                <a:solidFill>
                  <a:srgbClr val="999999"/>
                </a:solidFill>
                <a:latin typeface="Arial Narrow" panose="020B0606020202030204" pitchFamily="34" charset="0"/>
                <a:ea typeface="Marvel"/>
                <a:cs typeface="Marvel"/>
                <a:sym typeface="Marvel"/>
              </a:rPr>
              <a:t>Acta</a:t>
            </a:r>
            <a:r>
              <a:rPr lang="pt-PT" sz="600" dirty="0">
                <a:solidFill>
                  <a:srgbClr val="999999"/>
                </a:solidFill>
                <a:latin typeface="Arial Narrow" panose="020B0606020202030204" pitchFamily="34" charset="0"/>
                <a:ea typeface="Marvel"/>
                <a:cs typeface="Marvel"/>
                <a:sym typeface="Marvel"/>
              </a:rPr>
              <a:t> Pediátrica Portuguesa, Comissão de Nutrição da SPP.</a:t>
            </a:r>
            <a:endParaRPr sz="600" dirty="0">
              <a:solidFill>
                <a:srgbClr val="999999"/>
              </a:solidFill>
              <a:latin typeface="Arial Narrow" panose="020B0606020202030204" pitchFamily="34" charset="0"/>
              <a:ea typeface="Marvel"/>
              <a:cs typeface="Marvel"/>
              <a:sym typeface="Marvel"/>
            </a:endParaRPr>
          </a:p>
        </p:txBody>
      </p:sp>
      <p:pic>
        <p:nvPicPr>
          <p:cNvPr id="45" name="Shape 118">
            <a:extLst>
              <a:ext uri="{FF2B5EF4-FFF2-40B4-BE49-F238E27FC236}">
                <a16:creationId xmlns:a16="http://schemas.microsoft.com/office/drawing/2014/main" id="{50C6F3EA-9507-4586-8B7A-840D90C35323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5400000">
            <a:off x="6656240" y="826889"/>
            <a:ext cx="408050" cy="1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119">
            <a:extLst>
              <a:ext uri="{FF2B5EF4-FFF2-40B4-BE49-F238E27FC236}">
                <a16:creationId xmlns:a16="http://schemas.microsoft.com/office/drawing/2014/main" id="{B819AE0F-397D-46B8-B8AA-77C8372B9717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 l="6181" t="32560" r="6260" b="31076"/>
          <a:stretch/>
        </p:blipFill>
        <p:spPr>
          <a:xfrm rot="-5400000">
            <a:off x="6613265" y="343138"/>
            <a:ext cx="546476" cy="1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127">
            <a:extLst>
              <a:ext uri="{FF2B5EF4-FFF2-40B4-BE49-F238E27FC236}">
                <a16:creationId xmlns:a16="http://schemas.microsoft.com/office/drawing/2014/main" id="{30B5EC85-AE3C-45CA-AD7F-2ABBF64DC955}"/>
              </a:ext>
            </a:extLst>
          </p:cNvPr>
          <p:cNvSpPr/>
          <p:nvPr/>
        </p:nvSpPr>
        <p:spPr>
          <a:xfrm>
            <a:off x="3869051" y="1855448"/>
            <a:ext cx="2019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4472C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Água</a:t>
            </a:r>
            <a:endParaRPr>
              <a:solidFill>
                <a:srgbClr val="4472C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48" name="Shape 128">
            <a:extLst>
              <a:ext uri="{FF2B5EF4-FFF2-40B4-BE49-F238E27FC236}">
                <a16:creationId xmlns:a16="http://schemas.microsoft.com/office/drawing/2014/main" id="{A3520CCA-302A-45DE-9678-57BE45BFBA9A}"/>
              </a:ext>
            </a:extLst>
          </p:cNvPr>
          <p:cNvSpPr/>
          <p:nvPr/>
        </p:nvSpPr>
        <p:spPr>
          <a:xfrm>
            <a:off x="3848225" y="2923464"/>
            <a:ext cx="1036200" cy="253800"/>
          </a:xfrm>
          <a:prstGeom prst="roundRect">
            <a:avLst>
              <a:gd name="adj" fmla="val 16667"/>
            </a:avLst>
          </a:prstGeom>
          <a:solidFill>
            <a:srgbClr val="266F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>
                <a:solidFill>
                  <a:srgbClr val="FFFF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Pontos-chave</a:t>
            </a:r>
            <a:endParaRPr sz="1200" b="1">
              <a:solidFill>
                <a:srgbClr val="FFFFFF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49" name="Shape 137">
            <a:extLst>
              <a:ext uri="{FF2B5EF4-FFF2-40B4-BE49-F238E27FC236}">
                <a16:creationId xmlns:a16="http://schemas.microsoft.com/office/drawing/2014/main" id="{393D3FA8-EF6E-4C5D-A9A1-1BD65239235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350466" y="2136601"/>
            <a:ext cx="427586" cy="54647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146">
            <a:extLst>
              <a:ext uri="{FF2B5EF4-FFF2-40B4-BE49-F238E27FC236}">
                <a16:creationId xmlns:a16="http://schemas.microsoft.com/office/drawing/2014/main" id="{C51A0E00-194D-4CC9-A5BF-EF2202C0B2A7}"/>
              </a:ext>
            </a:extLst>
          </p:cNvPr>
          <p:cNvSpPr/>
          <p:nvPr/>
        </p:nvSpPr>
        <p:spPr>
          <a:xfrm>
            <a:off x="3792851" y="907498"/>
            <a:ext cx="2019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09193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Leguminosas</a:t>
            </a:r>
            <a:endParaRPr>
              <a:solidFill>
                <a:srgbClr val="009193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51" name="Shape 147">
            <a:extLst>
              <a:ext uri="{FF2B5EF4-FFF2-40B4-BE49-F238E27FC236}">
                <a16:creationId xmlns:a16="http://schemas.microsoft.com/office/drawing/2014/main" id="{BE228DA5-BCF0-4046-A053-5C3BAD6773E0}"/>
              </a:ext>
            </a:extLst>
          </p:cNvPr>
          <p:cNvSpPr/>
          <p:nvPr/>
        </p:nvSpPr>
        <p:spPr>
          <a:xfrm>
            <a:off x="3792851" y="229048"/>
            <a:ext cx="2019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A64D79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Iogurte</a:t>
            </a:r>
            <a:endParaRPr>
              <a:solidFill>
                <a:srgbClr val="A64D79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52" name="Shape 148">
            <a:extLst>
              <a:ext uri="{FF2B5EF4-FFF2-40B4-BE49-F238E27FC236}">
                <a16:creationId xmlns:a16="http://schemas.microsoft.com/office/drawing/2014/main" id="{057D574D-5664-4298-A533-AD9D4848FB6B}"/>
              </a:ext>
            </a:extLst>
          </p:cNvPr>
          <p:cNvSpPr txBox="1"/>
          <p:nvPr/>
        </p:nvSpPr>
        <p:spPr>
          <a:xfrm>
            <a:off x="3842300" y="415825"/>
            <a:ext cx="27639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Apenas é recomendado </a:t>
            </a: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o iogurte sólido natural não açucarado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. Aconselhado 1 iogurte por dia.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Shape 149">
            <a:extLst>
              <a:ext uri="{FF2B5EF4-FFF2-40B4-BE49-F238E27FC236}">
                <a16:creationId xmlns:a16="http://schemas.microsoft.com/office/drawing/2014/main" id="{E3C5A659-28EF-4CFA-B6E5-DC8C26723A55}"/>
              </a:ext>
            </a:extLst>
          </p:cNvPr>
          <p:cNvSpPr/>
          <p:nvPr/>
        </p:nvSpPr>
        <p:spPr>
          <a:xfrm>
            <a:off x="5496225" y="229050"/>
            <a:ext cx="1036200" cy="253800"/>
          </a:xfrm>
          <a:prstGeom prst="roundRect">
            <a:avLst>
              <a:gd name="adj" fmla="val 50000"/>
            </a:avLst>
          </a:prstGeom>
          <a:solidFill>
            <a:srgbClr val="009193">
              <a:alpha val="27450"/>
            </a:srgbClr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Patrick Hand SC"/>
                <a:ea typeface="Patrick Hand SC"/>
                <a:cs typeface="Patrick Hand SC"/>
                <a:sym typeface="Patrick Hand SC"/>
              </a:rPr>
              <a:t>9 | 11 Meses</a:t>
            </a:r>
            <a:endParaRPr sz="12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57" name="Shape 150">
            <a:extLst>
              <a:ext uri="{FF2B5EF4-FFF2-40B4-BE49-F238E27FC236}">
                <a16:creationId xmlns:a16="http://schemas.microsoft.com/office/drawing/2014/main" id="{66FDD4B4-8893-43D0-9EE4-CE1DECC0ED46}"/>
              </a:ext>
            </a:extLst>
          </p:cNvPr>
          <p:cNvSpPr txBox="1"/>
          <p:nvPr/>
        </p:nvSpPr>
        <p:spPr>
          <a:xfrm>
            <a:off x="4163300" y="1104175"/>
            <a:ext cx="30000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 Inicialmente 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 casca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(feijão frade, branco ou 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preto, lentilhas, ervilhas e grão) e em </a:t>
            </a:r>
            <a:r>
              <a:rPr lang="pt-PT" sz="8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pequenas porções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; 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 Sempre 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bem lavadas 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 demolhadas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antes de cozer. </a:t>
            </a:r>
            <a:endParaRPr sz="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" name="Shape 151">
            <a:extLst>
              <a:ext uri="{FF2B5EF4-FFF2-40B4-BE49-F238E27FC236}">
                <a16:creationId xmlns:a16="http://schemas.microsoft.com/office/drawing/2014/main" id="{EA650DEB-88AE-46F0-AF6B-7CE085B31298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l="22770" r="22480"/>
          <a:stretch/>
        </p:blipFill>
        <p:spPr>
          <a:xfrm>
            <a:off x="6417350" y="487075"/>
            <a:ext cx="257492" cy="3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152">
            <a:extLst>
              <a:ext uri="{FF2B5EF4-FFF2-40B4-BE49-F238E27FC236}">
                <a16:creationId xmlns:a16="http://schemas.microsoft.com/office/drawing/2014/main" id="{EF67A3C6-8F54-4C69-8767-DA31861E6710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766100" y="1114058"/>
            <a:ext cx="498926" cy="38215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154">
            <a:extLst>
              <a:ext uri="{FF2B5EF4-FFF2-40B4-BE49-F238E27FC236}">
                <a16:creationId xmlns:a16="http://schemas.microsoft.com/office/drawing/2014/main" id="{4BC8FBB5-C321-41B6-8A19-34A9016C83AB}"/>
              </a:ext>
            </a:extLst>
          </p:cNvPr>
          <p:cNvSpPr txBox="1"/>
          <p:nvPr/>
        </p:nvSpPr>
        <p:spPr>
          <a:xfrm>
            <a:off x="3812200" y="2071200"/>
            <a:ext cx="27639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→ 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Oferecer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água em pequenas quantidades e várias vezes ao dia. </a:t>
            </a:r>
            <a:endParaRPr sz="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Não se recomendam </a:t>
            </a:r>
            <a:r>
              <a:rPr lang="pt-PT" sz="8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chás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pt-PT" sz="8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sumos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fruta naturais ou artificiais. 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1" name="Shape 155">
            <a:extLst>
              <a:ext uri="{FF2B5EF4-FFF2-40B4-BE49-F238E27FC236}">
                <a16:creationId xmlns:a16="http://schemas.microsoft.com/office/drawing/2014/main" id="{7D2F0F3A-C058-4800-B10D-3F2ED84E0CFF}"/>
              </a:ext>
            </a:extLst>
          </p:cNvPr>
          <p:cNvSpPr txBox="1"/>
          <p:nvPr/>
        </p:nvSpPr>
        <p:spPr>
          <a:xfrm>
            <a:off x="3804900" y="3113180"/>
            <a:ext cx="2994300" cy="118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→ A introdução dos novos alimentos </a:t>
            </a:r>
            <a:r>
              <a:rPr lang="pt-PT" sz="700" b="1" dirty="0">
                <a:latin typeface="Helvetica Neue"/>
                <a:ea typeface="Helvetica Neue"/>
                <a:cs typeface="Helvetica Neue"/>
                <a:sym typeface="Helvetica Neue"/>
              </a:rPr>
              <a:t>deve ser gradual e em pequenas porções;</a:t>
            </a:r>
            <a:endParaRPr sz="7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→ Para que um bebé aprenda a gostar de determinado alimento </a:t>
            </a:r>
            <a:r>
              <a:rPr lang="pt-PT" sz="700" b="1" dirty="0">
                <a:latin typeface="Helvetica Neue"/>
                <a:ea typeface="Helvetica Neue"/>
                <a:cs typeface="Helvetica Neue"/>
                <a:sym typeface="Helvetica Neue"/>
              </a:rPr>
              <a:t>poderá ser necessária a exposição repetida </a:t>
            </a:r>
            <a:r>
              <a:rPr lang="pt-PT" sz="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do mesmo alimento </a:t>
            </a:r>
            <a:r>
              <a:rPr lang="pt-PT" sz="700" b="1" dirty="0">
                <a:latin typeface="Helvetica Neue"/>
                <a:ea typeface="Helvetica Neue"/>
                <a:cs typeface="Helvetica Neue"/>
                <a:sym typeface="Helvetica Neue"/>
              </a:rPr>
              <a:t>cerca de 10 a 15 vezes.</a:t>
            </a:r>
            <a:endParaRPr sz="7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→ </a:t>
            </a:r>
            <a:r>
              <a:rPr lang="pt-PT" sz="700" b="1" dirty="0">
                <a:latin typeface="Helvetica Neue"/>
                <a:ea typeface="Helvetica Neue"/>
                <a:cs typeface="Helvetica Neue"/>
                <a:sym typeface="Helvetica Neue"/>
              </a:rPr>
              <a:t>Não adicione sal ou açúcar na confeção das refeições.</a:t>
            </a:r>
            <a:endParaRPr sz="7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→ A partir dos 8 meses, </a:t>
            </a:r>
            <a:r>
              <a:rPr lang="pt-PT" sz="700" b="1" dirty="0">
                <a:latin typeface="Helvetica Neue"/>
                <a:ea typeface="Helvetica Neue"/>
                <a:cs typeface="Helvetica Neue"/>
                <a:sym typeface="Helvetica Neue"/>
              </a:rPr>
              <a:t>o bebé já poderá</a:t>
            </a:r>
            <a:r>
              <a:rPr lang="pt-PT" sz="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pt-PT" sz="700" b="1" dirty="0">
                <a:latin typeface="Helvetica Neue"/>
                <a:ea typeface="Helvetica Neue"/>
                <a:cs typeface="Helvetica Neue"/>
                <a:sym typeface="Helvetica Neue"/>
              </a:rPr>
              <a:t>fazer</a:t>
            </a:r>
            <a:r>
              <a:rPr lang="pt-PT" sz="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sopa + prato + fruta </a:t>
            </a:r>
            <a:r>
              <a:rPr lang="pt-PT" sz="700" b="1" dirty="0">
                <a:latin typeface="Helvetica Neue"/>
                <a:ea typeface="Helvetica Neue"/>
                <a:cs typeface="Helvetica Neue"/>
                <a:sym typeface="Helvetica Neue"/>
              </a:rPr>
              <a:t>(refeição completa</a:t>
            </a:r>
            <a:r>
              <a:rPr lang="pt-PT" sz="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).</a:t>
            </a:r>
            <a:endParaRPr sz="7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" name="Shape 141">
            <a:extLst>
              <a:ext uri="{FF2B5EF4-FFF2-40B4-BE49-F238E27FC236}">
                <a16:creationId xmlns:a16="http://schemas.microsoft.com/office/drawing/2014/main" id="{BD3356B2-B372-45F0-A592-C0F23A2CADF7}"/>
              </a:ext>
            </a:extLst>
          </p:cNvPr>
          <p:cNvSpPr/>
          <p:nvPr/>
        </p:nvSpPr>
        <p:spPr>
          <a:xfrm>
            <a:off x="3844975" y="3118400"/>
            <a:ext cx="2933078" cy="141501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Shape 153">
            <a:extLst>
              <a:ext uri="{FF2B5EF4-FFF2-40B4-BE49-F238E27FC236}">
                <a16:creationId xmlns:a16="http://schemas.microsoft.com/office/drawing/2014/main" id="{0714DF24-E9F2-44FD-8DAB-A599AADABE17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 t="8975" r="23371"/>
          <a:stretch/>
        </p:blipFill>
        <p:spPr>
          <a:xfrm rot="-1607331">
            <a:off x="3842422" y="1400126"/>
            <a:ext cx="498925" cy="3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115">
            <a:extLst>
              <a:ext uri="{FF2B5EF4-FFF2-40B4-BE49-F238E27FC236}">
                <a16:creationId xmlns:a16="http://schemas.microsoft.com/office/drawing/2014/main" id="{9F4BABE5-2AFB-9745-BDFF-DE161DBCDFE1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356493" y="1383502"/>
            <a:ext cx="3012313" cy="2034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4">
            <a:extLst>
              <a:ext uri="{FF2B5EF4-FFF2-40B4-BE49-F238E27FC236}">
                <a16:creationId xmlns:a16="http://schemas.microsoft.com/office/drawing/2014/main" id="{D7C15D41-5470-41A5-8037-B6E2D7731AE9}"/>
              </a:ext>
            </a:extLst>
          </p:cNvPr>
          <p:cNvSpPr/>
          <p:nvPr/>
        </p:nvSpPr>
        <p:spPr>
          <a:xfrm>
            <a:off x="155175" y="249975"/>
            <a:ext cx="1536600" cy="366300"/>
          </a:xfrm>
          <a:prstGeom prst="roundRect">
            <a:avLst>
              <a:gd name="adj" fmla="val 5000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FFFF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Amamentação</a:t>
            </a:r>
            <a:endParaRPr dirty="0">
              <a:solidFill>
                <a:srgbClr val="FFFFFF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3" name="Shape 165">
            <a:extLst>
              <a:ext uri="{FF2B5EF4-FFF2-40B4-BE49-F238E27FC236}">
                <a16:creationId xmlns:a16="http://schemas.microsoft.com/office/drawing/2014/main" id="{804C58E0-6CFD-45DA-9E46-E8024B01CD17}"/>
              </a:ext>
            </a:extLst>
          </p:cNvPr>
          <p:cNvSpPr txBox="1"/>
          <p:nvPr/>
        </p:nvSpPr>
        <p:spPr>
          <a:xfrm>
            <a:off x="214275" y="600750"/>
            <a:ext cx="3188100" cy="1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 A </a:t>
            </a:r>
            <a:r>
              <a:rPr lang="pt-PT" sz="800" b="1">
                <a:solidFill>
                  <a:srgbClr val="4472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alimentação nos primeiros anos de vida é fundamental no crescimento e desenvolvimento do seu bebé.</a:t>
            </a:r>
            <a:r>
              <a:rPr lang="pt-PT" sz="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      </a:t>
            </a:r>
            <a:r>
              <a:rPr lang="pt-PT" sz="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Organização Mundial de Saúde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pt-PT" sz="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recomenda que o leite materno seja o </a:t>
            </a:r>
            <a:r>
              <a:rPr lang="pt-PT" sz="800" u="sng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único</a:t>
            </a:r>
            <a:r>
              <a:rPr lang="pt-PT" sz="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alimento do bebé durante os primeiros </a:t>
            </a:r>
            <a:r>
              <a:rPr lang="pt-PT" sz="800" u="sng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6 meses de vida</a:t>
            </a:r>
            <a:r>
              <a:rPr lang="pt-PT" sz="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O alei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tamento materno poderá ser prolongado até aos 2 anos de idade.</a:t>
            </a:r>
            <a:endParaRPr sz="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" name="Shape 166">
            <a:extLst>
              <a:ext uri="{FF2B5EF4-FFF2-40B4-BE49-F238E27FC236}">
                <a16:creationId xmlns:a16="http://schemas.microsoft.com/office/drawing/2014/main" id="{EC3934CF-D5BD-4C4F-93DF-0129DE85E14A}"/>
              </a:ext>
            </a:extLst>
          </p:cNvPr>
          <p:cNvSpPr/>
          <p:nvPr/>
        </p:nvSpPr>
        <p:spPr>
          <a:xfrm>
            <a:off x="562625" y="3881050"/>
            <a:ext cx="2679300" cy="253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Além disso, ajuda a </a:t>
            </a: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fortalecer a relação mãe-filho.</a:t>
            </a: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Shape 167">
            <a:extLst>
              <a:ext uri="{FF2B5EF4-FFF2-40B4-BE49-F238E27FC236}">
                <a16:creationId xmlns:a16="http://schemas.microsoft.com/office/drawing/2014/main" id="{41BED7DC-BBCB-4F69-B6EE-0E70B43C9A7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75" y="5002811"/>
            <a:ext cx="2232901" cy="10804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68">
            <a:extLst>
              <a:ext uri="{FF2B5EF4-FFF2-40B4-BE49-F238E27FC236}">
                <a16:creationId xmlns:a16="http://schemas.microsoft.com/office/drawing/2014/main" id="{8936A8E8-8D25-498C-8A29-BD8CBD244F5C}"/>
              </a:ext>
            </a:extLst>
          </p:cNvPr>
          <p:cNvSpPr/>
          <p:nvPr/>
        </p:nvSpPr>
        <p:spPr>
          <a:xfrm>
            <a:off x="788825" y="4213400"/>
            <a:ext cx="2232900" cy="348000"/>
          </a:xfrm>
          <a:prstGeom prst="roundRect">
            <a:avLst>
              <a:gd name="adj" fmla="val 50000"/>
            </a:avLst>
          </a:prstGeom>
          <a:solidFill>
            <a:srgbClr val="0070C0">
              <a:alpha val="2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latin typeface="Patrick Hand SC"/>
                <a:ea typeface="Patrick Hand SC"/>
                <a:cs typeface="Patrick Hand SC"/>
                <a:sym typeface="Patrick Hand SC"/>
              </a:rPr>
              <a:t>Introdução dos Alimentos</a:t>
            </a:r>
            <a:endParaRPr dirty="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7" name="Shape 169">
            <a:extLst>
              <a:ext uri="{FF2B5EF4-FFF2-40B4-BE49-F238E27FC236}">
                <a16:creationId xmlns:a16="http://schemas.microsoft.com/office/drawing/2014/main" id="{8A5AACD9-CB73-4BC4-92FC-AB9EF497F416}"/>
              </a:ext>
            </a:extLst>
          </p:cNvPr>
          <p:cNvSpPr txBox="1"/>
          <p:nvPr/>
        </p:nvSpPr>
        <p:spPr>
          <a:xfrm>
            <a:off x="176075" y="4510500"/>
            <a:ext cx="31881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O </a:t>
            </a: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início da alimentação complementar não é rígido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, podendo ser introduzidos entre os 4 e os 6 meses. </a:t>
            </a:r>
            <a:endParaRPr sz="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Shape 170">
            <a:extLst>
              <a:ext uri="{FF2B5EF4-FFF2-40B4-BE49-F238E27FC236}">
                <a16:creationId xmlns:a16="http://schemas.microsoft.com/office/drawing/2014/main" id="{D893EA2D-8DE7-4645-9064-39085BB991FA}"/>
              </a:ext>
            </a:extLst>
          </p:cNvPr>
          <p:cNvSpPr txBox="1"/>
          <p:nvPr/>
        </p:nvSpPr>
        <p:spPr>
          <a:xfrm>
            <a:off x="3757425" y="517575"/>
            <a:ext cx="31881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Para fazer as primeiras sopas, pode optar por uma base de: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9" name="Shape 171">
            <a:extLst>
              <a:ext uri="{FF2B5EF4-FFF2-40B4-BE49-F238E27FC236}">
                <a16:creationId xmlns:a16="http://schemas.microsoft.com/office/drawing/2014/main" id="{6FCD1C1A-A8B0-43B1-9329-8622254DA40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6381" y="3430862"/>
            <a:ext cx="605450" cy="60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72">
            <a:extLst>
              <a:ext uri="{FF2B5EF4-FFF2-40B4-BE49-F238E27FC236}">
                <a16:creationId xmlns:a16="http://schemas.microsoft.com/office/drawing/2014/main" id="{E21BB0F7-63C5-4D77-B6DC-147E93F651C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6423" y="2633922"/>
            <a:ext cx="1036200" cy="7864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73">
            <a:extLst>
              <a:ext uri="{FF2B5EF4-FFF2-40B4-BE49-F238E27FC236}">
                <a16:creationId xmlns:a16="http://schemas.microsoft.com/office/drawing/2014/main" id="{8C58DCDF-BE50-453D-A722-3137FC6A8E41}"/>
              </a:ext>
            </a:extLst>
          </p:cNvPr>
          <p:cNvSpPr/>
          <p:nvPr/>
        </p:nvSpPr>
        <p:spPr>
          <a:xfrm>
            <a:off x="316700" y="2223461"/>
            <a:ext cx="954300" cy="253800"/>
          </a:xfrm>
          <a:prstGeom prst="roundRect">
            <a:avLst>
              <a:gd name="adj" fmla="val 16667"/>
            </a:avLst>
          </a:prstGeom>
          <a:solidFill>
            <a:srgbClr val="ABD7C9">
              <a:alpha val="49800"/>
            </a:srgbClr>
          </a:solidFill>
          <a:ln w="9525" cap="flat" cmpd="sng">
            <a:solidFill>
              <a:srgbClr val="266F8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dirty="0">
                <a:solidFill>
                  <a:srgbClr val="635E7B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Para o Bebé</a:t>
            </a:r>
            <a:endParaRPr sz="1200" b="1" dirty="0">
              <a:solidFill>
                <a:srgbClr val="635E7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2" name="Shape 174">
            <a:extLst>
              <a:ext uri="{FF2B5EF4-FFF2-40B4-BE49-F238E27FC236}">
                <a16:creationId xmlns:a16="http://schemas.microsoft.com/office/drawing/2014/main" id="{CD25FAB4-A2E3-4629-B3BA-7D2C9CFC1DBF}"/>
              </a:ext>
            </a:extLst>
          </p:cNvPr>
          <p:cNvSpPr txBox="1"/>
          <p:nvPr/>
        </p:nvSpPr>
        <p:spPr>
          <a:xfrm>
            <a:off x="155175" y="2453025"/>
            <a:ext cx="1361700" cy="1330500"/>
          </a:xfrm>
          <a:prstGeom prst="rect">
            <a:avLst/>
          </a:prstGeom>
          <a:solidFill>
            <a:srgbClr val="FFFFFF">
              <a:alpha val="846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>
                <a:latin typeface="Helvetica Neue Light"/>
                <a:ea typeface="Helvetica Neue Light"/>
                <a:cs typeface="Helvetica Neue Light"/>
                <a:sym typeface="Helvetica Neue Light"/>
              </a:rPr>
              <a:t>→ Maior proteção contra </a:t>
            </a:r>
            <a:r>
              <a:rPr lang="pt-PT" sz="700" b="1">
                <a:latin typeface="Helvetica Neue"/>
                <a:ea typeface="Helvetica Neue"/>
                <a:cs typeface="Helvetica Neue"/>
                <a:sym typeface="Helvetica Neue"/>
              </a:rPr>
              <a:t>alergias e doenças;</a:t>
            </a:r>
            <a:endParaRPr sz="7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>
                <a:latin typeface="Helvetica Neue Light"/>
                <a:ea typeface="Helvetica Neue Light"/>
                <a:cs typeface="Helvetica Neue Light"/>
                <a:sym typeface="Helvetica Neue Light"/>
              </a:rPr>
              <a:t>→ Diminuição do risco de </a:t>
            </a:r>
            <a:r>
              <a:rPr lang="pt-PT" sz="700" b="1">
                <a:latin typeface="Helvetica Neue"/>
                <a:ea typeface="Helvetica Neue"/>
                <a:cs typeface="Helvetica Neue"/>
                <a:sym typeface="Helvetica Neue"/>
              </a:rPr>
              <a:t>morte súbita;</a:t>
            </a:r>
            <a:endParaRPr sz="7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>
                <a:latin typeface="Helvetica Neue Light"/>
                <a:ea typeface="Helvetica Neue Light"/>
                <a:cs typeface="Helvetica Neue Light"/>
                <a:sym typeface="Helvetica Neue Light"/>
              </a:rPr>
              <a:t>→ Redução da probabilidade de </a:t>
            </a:r>
            <a:r>
              <a:rPr lang="pt-PT" sz="700" b="1">
                <a:latin typeface="Helvetica Neue"/>
                <a:ea typeface="Helvetica Neue"/>
                <a:cs typeface="Helvetica Neue"/>
                <a:sym typeface="Helvetica Neue"/>
              </a:rPr>
              <a:t>excesso de peso, diabetes e cárie dentária;</a:t>
            </a:r>
            <a:endParaRPr sz="7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Shape 175">
            <a:extLst>
              <a:ext uri="{FF2B5EF4-FFF2-40B4-BE49-F238E27FC236}">
                <a16:creationId xmlns:a16="http://schemas.microsoft.com/office/drawing/2014/main" id="{83601AB7-6E4C-4AF6-92D3-425674E7C1D6}"/>
              </a:ext>
            </a:extLst>
          </p:cNvPr>
          <p:cNvSpPr/>
          <p:nvPr/>
        </p:nvSpPr>
        <p:spPr>
          <a:xfrm>
            <a:off x="898925" y="1799783"/>
            <a:ext cx="2019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latin typeface="Patrick Hand SC"/>
                <a:ea typeface="Patrick Hand SC"/>
                <a:cs typeface="Patrick Hand SC"/>
                <a:sym typeface="Patrick Hand SC"/>
              </a:rPr>
              <a:t>Benefícios da amamentação</a:t>
            </a:r>
            <a:endParaRPr dirty="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4" name="Shape 176">
            <a:extLst>
              <a:ext uri="{FF2B5EF4-FFF2-40B4-BE49-F238E27FC236}">
                <a16:creationId xmlns:a16="http://schemas.microsoft.com/office/drawing/2014/main" id="{4845CD32-7F51-4E6A-B8F7-498860EC84E3}"/>
              </a:ext>
            </a:extLst>
          </p:cNvPr>
          <p:cNvSpPr txBox="1"/>
          <p:nvPr/>
        </p:nvSpPr>
        <p:spPr>
          <a:xfrm>
            <a:off x="2296175" y="2299661"/>
            <a:ext cx="1244100" cy="1548000"/>
          </a:xfrm>
          <a:prstGeom prst="rect">
            <a:avLst/>
          </a:prstGeom>
          <a:solidFill>
            <a:srgbClr val="FFFFFF">
              <a:alpha val="846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→ </a:t>
            </a:r>
            <a:r>
              <a:rPr lang="pt-PT" sz="700" b="1" dirty="0">
                <a:latin typeface="Helvetica Neue"/>
                <a:ea typeface="Helvetica Neue"/>
                <a:cs typeface="Helvetica Neue"/>
                <a:sym typeface="Helvetica Neue"/>
              </a:rPr>
              <a:t>Maior segurança;</a:t>
            </a:r>
            <a:endParaRPr sz="7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 </a:t>
            </a:r>
            <a:r>
              <a:rPr lang="pt-PT" sz="700" b="1" dirty="0">
                <a:latin typeface="Helvetica Neue"/>
                <a:ea typeface="Helvetica Neue"/>
                <a:cs typeface="Helvetica Neue"/>
                <a:sym typeface="Helvetica Neue"/>
              </a:rPr>
              <a:t>Menos ansiedade;</a:t>
            </a:r>
            <a:endParaRPr sz="7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→ Menor probabilidade de desenvolver </a:t>
            </a:r>
            <a:r>
              <a:rPr lang="pt-PT" sz="700" b="1" dirty="0">
                <a:latin typeface="Helvetica Neue"/>
                <a:ea typeface="Helvetica Neue"/>
                <a:cs typeface="Helvetica Neue"/>
                <a:sym typeface="Helvetica Neue"/>
              </a:rPr>
              <a:t>cancro da mama e do ovário;</a:t>
            </a:r>
            <a:endParaRPr sz="7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→ O Leite materno é dado à temperatura adequada, </a:t>
            </a:r>
            <a:r>
              <a:rPr lang="pt-PT" sz="700" b="1" dirty="0">
                <a:latin typeface="Helvetica Neue"/>
                <a:ea typeface="Helvetica Neue"/>
                <a:cs typeface="Helvetica Neue"/>
                <a:sym typeface="Helvetica Neue"/>
              </a:rPr>
              <a:t>não se estraga, seguro e económico.</a:t>
            </a:r>
            <a:endParaRPr sz="7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Shape 177">
            <a:extLst>
              <a:ext uri="{FF2B5EF4-FFF2-40B4-BE49-F238E27FC236}">
                <a16:creationId xmlns:a16="http://schemas.microsoft.com/office/drawing/2014/main" id="{4E06CFCF-3963-43CF-BB7F-0D62D536D8E6}"/>
              </a:ext>
            </a:extLst>
          </p:cNvPr>
          <p:cNvSpPr/>
          <p:nvPr/>
        </p:nvSpPr>
        <p:spPr>
          <a:xfrm>
            <a:off x="2400125" y="2086461"/>
            <a:ext cx="1036200" cy="253800"/>
          </a:xfrm>
          <a:prstGeom prst="roundRect">
            <a:avLst>
              <a:gd name="adj" fmla="val 16667"/>
            </a:avLst>
          </a:prstGeom>
          <a:solidFill>
            <a:srgbClr val="ABD7C9">
              <a:alpha val="49800"/>
            </a:srgbClr>
          </a:solidFill>
          <a:ln w="9525" cap="flat" cmpd="sng">
            <a:solidFill>
              <a:srgbClr val="266F8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dirty="0">
                <a:solidFill>
                  <a:srgbClr val="635E7B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Para a mãe</a:t>
            </a:r>
            <a:endParaRPr sz="1200" b="1" dirty="0">
              <a:solidFill>
                <a:srgbClr val="635E7B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6" name="Shape 178">
            <a:extLst>
              <a:ext uri="{FF2B5EF4-FFF2-40B4-BE49-F238E27FC236}">
                <a16:creationId xmlns:a16="http://schemas.microsoft.com/office/drawing/2014/main" id="{4F91546B-7247-4E8E-B547-0570F969A25D}"/>
              </a:ext>
            </a:extLst>
          </p:cNvPr>
          <p:cNvSpPr/>
          <p:nvPr/>
        </p:nvSpPr>
        <p:spPr>
          <a:xfrm>
            <a:off x="123350" y="6226350"/>
            <a:ext cx="1036200" cy="253800"/>
          </a:xfrm>
          <a:prstGeom prst="roundRect">
            <a:avLst>
              <a:gd name="adj" fmla="val 50000"/>
            </a:avLst>
          </a:prstGeom>
          <a:solidFill>
            <a:srgbClr val="009193">
              <a:alpha val="27450"/>
            </a:srgbClr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latin typeface="Patrick Hand SC"/>
                <a:ea typeface="Patrick Hand SC"/>
                <a:cs typeface="Patrick Hand SC"/>
                <a:sym typeface="Patrick Hand SC"/>
              </a:rPr>
              <a:t>4 | 6 Meses</a:t>
            </a:r>
            <a:endParaRPr sz="1200" dirty="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7" name="Shape 179">
            <a:extLst>
              <a:ext uri="{FF2B5EF4-FFF2-40B4-BE49-F238E27FC236}">
                <a16:creationId xmlns:a16="http://schemas.microsoft.com/office/drawing/2014/main" id="{A5DF13CC-666B-4F85-8C92-4EF9DB4204BB}"/>
              </a:ext>
            </a:extLst>
          </p:cNvPr>
          <p:cNvSpPr txBox="1"/>
          <p:nvPr/>
        </p:nvSpPr>
        <p:spPr>
          <a:xfrm>
            <a:off x="575" y="6523338"/>
            <a:ext cx="3311100" cy="9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28650" lvl="0" indent="-20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Merriweather Sans"/>
              <a:buChar char="⇢"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Sopa de legumes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ou 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628650" lvl="0" indent="-20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Char char="⇢"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Farinha não láctea/láctea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" name="Shape 180">
            <a:extLst>
              <a:ext uri="{FF2B5EF4-FFF2-40B4-BE49-F238E27FC236}">
                <a16:creationId xmlns:a16="http://schemas.microsoft.com/office/drawing/2014/main" id="{5E76E3F9-54C9-4759-B03F-3557F6DFAA06}"/>
              </a:ext>
            </a:extLst>
          </p:cNvPr>
          <p:cNvSpPr txBox="1"/>
          <p:nvPr/>
        </p:nvSpPr>
        <p:spPr>
          <a:xfrm>
            <a:off x="206675" y="6434550"/>
            <a:ext cx="31881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Os primeiros alimentos a introduzir deverão ser: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9" name="Shape 181">
            <a:extLst>
              <a:ext uri="{FF2B5EF4-FFF2-40B4-BE49-F238E27FC236}">
                <a16:creationId xmlns:a16="http://schemas.microsoft.com/office/drawing/2014/main" id="{FE109389-68EE-43F6-9375-53F5E4E3ACD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1546" y="6737250"/>
            <a:ext cx="826204" cy="5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182">
            <a:extLst>
              <a:ext uri="{FF2B5EF4-FFF2-40B4-BE49-F238E27FC236}">
                <a16:creationId xmlns:a16="http://schemas.microsoft.com/office/drawing/2014/main" id="{A34298EF-6681-47E8-AF43-4E8D19C374DA}"/>
              </a:ext>
            </a:extLst>
          </p:cNvPr>
          <p:cNvSpPr/>
          <p:nvPr/>
        </p:nvSpPr>
        <p:spPr>
          <a:xfrm>
            <a:off x="3807651" y="306236"/>
            <a:ext cx="2019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latin typeface="Patrick Hand SC"/>
                <a:ea typeface="Patrick Hand SC"/>
                <a:cs typeface="Patrick Hand SC"/>
                <a:sym typeface="Patrick Hand SC"/>
              </a:rPr>
              <a:t>Sopa de Legumes</a:t>
            </a:r>
            <a:endParaRPr dirty="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21" name="Shape 183">
            <a:extLst>
              <a:ext uri="{FF2B5EF4-FFF2-40B4-BE49-F238E27FC236}">
                <a16:creationId xmlns:a16="http://schemas.microsoft.com/office/drawing/2014/main" id="{BA50A116-7D8D-4390-AF7E-80402F8D242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49977"/>
          <a:stretch/>
        </p:blipFill>
        <p:spPr>
          <a:xfrm>
            <a:off x="5838006" y="1472938"/>
            <a:ext cx="416287" cy="25948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184">
            <a:extLst>
              <a:ext uri="{FF2B5EF4-FFF2-40B4-BE49-F238E27FC236}">
                <a16:creationId xmlns:a16="http://schemas.microsoft.com/office/drawing/2014/main" id="{079D10FF-4101-476E-8577-A94773BE0B93}"/>
              </a:ext>
            </a:extLst>
          </p:cNvPr>
          <p:cNvSpPr txBox="1"/>
          <p:nvPr/>
        </p:nvSpPr>
        <p:spPr>
          <a:xfrm>
            <a:off x="5569000" y="800625"/>
            <a:ext cx="9543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Opção B</a:t>
            </a: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Shape 185">
            <a:extLst>
              <a:ext uri="{FF2B5EF4-FFF2-40B4-BE49-F238E27FC236}">
                <a16:creationId xmlns:a16="http://schemas.microsoft.com/office/drawing/2014/main" id="{7D853127-628E-460D-8A06-5B9DA8FAA78F}"/>
              </a:ext>
            </a:extLst>
          </p:cNvPr>
          <p:cNvSpPr txBox="1"/>
          <p:nvPr/>
        </p:nvSpPr>
        <p:spPr>
          <a:xfrm>
            <a:off x="3838850" y="2733050"/>
            <a:ext cx="29832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A sopa </a:t>
            </a: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deve ser confecionada sem sal e sem azeite.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 O azeite só deve ser adicionado no fim, em crú, cerca de 1 colher e meia de chá (5-7,5ml).</a:t>
            </a:r>
            <a:endParaRPr sz="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4" name="Shape 186">
            <a:extLst>
              <a:ext uri="{FF2B5EF4-FFF2-40B4-BE49-F238E27FC236}">
                <a16:creationId xmlns:a16="http://schemas.microsoft.com/office/drawing/2014/main" id="{2652F7A8-D401-44A8-9F12-01D7A1BD5BA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23528" r="10841" b="19653"/>
          <a:stretch/>
        </p:blipFill>
        <p:spPr>
          <a:xfrm>
            <a:off x="4406300" y="1211175"/>
            <a:ext cx="1536600" cy="9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187">
            <a:extLst>
              <a:ext uri="{FF2B5EF4-FFF2-40B4-BE49-F238E27FC236}">
                <a16:creationId xmlns:a16="http://schemas.microsoft.com/office/drawing/2014/main" id="{A9841E0B-6AA9-42AC-ABF4-878B81374D13}"/>
              </a:ext>
            </a:extLst>
          </p:cNvPr>
          <p:cNvSpPr/>
          <p:nvPr/>
        </p:nvSpPr>
        <p:spPr>
          <a:xfrm>
            <a:off x="5232889" y="987125"/>
            <a:ext cx="47100" cy="13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Shape 188">
            <a:extLst>
              <a:ext uri="{FF2B5EF4-FFF2-40B4-BE49-F238E27FC236}">
                <a16:creationId xmlns:a16="http://schemas.microsoft.com/office/drawing/2014/main" id="{6ECB22AA-3304-4C87-9A2A-8862DC6DD782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485593">
            <a:off x="5714495" y="1882619"/>
            <a:ext cx="480242" cy="1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189">
            <a:extLst>
              <a:ext uri="{FF2B5EF4-FFF2-40B4-BE49-F238E27FC236}">
                <a16:creationId xmlns:a16="http://schemas.microsoft.com/office/drawing/2014/main" id="{51F11790-00A4-4842-997E-62B4EE9DC70F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04875" y="1937960"/>
            <a:ext cx="344141" cy="18594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90">
            <a:extLst>
              <a:ext uri="{FF2B5EF4-FFF2-40B4-BE49-F238E27FC236}">
                <a16:creationId xmlns:a16="http://schemas.microsoft.com/office/drawing/2014/main" id="{A4E59E06-8075-4529-9A17-B93C2461EE5E}"/>
              </a:ext>
            </a:extLst>
          </p:cNvPr>
          <p:cNvSpPr txBox="1"/>
          <p:nvPr/>
        </p:nvSpPr>
        <p:spPr>
          <a:xfrm>
            <a:off x="3655250" y="807213"/>
            <a:ext cx="9543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Opção A</a:t>
            </a: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" name="Shape 191">
            <a:extLst>
              <a:ext uri="{FF2B5EF4-FFF2-40B4-BE49-F238E27FC236}">
                <a16:creationId xmlns:a16="http://schemas.microsoft.com/office/drawing/2014/main" id="{C660118A-1EF4-4527-A600-F6C3D77B67F7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37550" y="1018552"/>
            <a:ext cx="356375" cy="3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192">
            <a:extLst>
              <a:ext uri="{FF2B5EF4-FFF2-40B4-BE49-F238E27FC236}">
                <a16:creationId xmlns:a16="http://schemas.microsoft.com/office/drawing/2014/main" id="{397A0539-A43A-4C2E-BEA7-65F76AE6A8F7}"/>
              </a:ext>
            </a:extLst>
          </p:cNvPr>
          <p:cNvSpPr txBox="1"/>
          <p:nvPr/>
        </p:nvSpPr>
        <p:spPr>
          <a:xfrm>
            <a:off x="3602825" y="1775200"/>
            <a:ext cx="11589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Batata</a:t>
            </a:r>
            <a:endParaRPr/>
          </a:p>
        </p:txBody>
      </p:sp>
      <p:sp>
        <p:nvSpPr>
          <p:cNvPr id="31" name="Shape 193">
            <a:extLst>
              <a:ext uri="{FF2B5EF4-FFF2-40B4-BE49-F238E27FC236}">
                <a16:creationId xmlns:a16="http://schemas.microsoft.com/office/drawing/2014/main" id="{4323065D-14D7-43A1-A5F8-F04D51E0D31D}"/>
              </a:ext>
            </a:extLst>
          </p:cNvPr>
          <p:cNvSpPr txBox="1"/>
          <p:nvPr/>
        </p:nvSpPr>
        <p:spPr>
          <a:xfrm>
            <a:off x="4107563" y="2151125"/>
            <a:ext cx="8262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Cenoura</a:t>
            </a:r>
            <a:endParaRPr/>
          </a:p>
        </p:txBody>
      </p:sp>
      <p:sp>
        <p:nvSpPr>
          <p:cNvPr id="32" name="Shape 194">
            <a:extLst>
              <a:ext uri="{FF2B5EF4-FFF2-40B4-BE49-F238E27FC236}">
                <a16:creationId xmlns:a16="http://schemas.microsoft.com/office/drawing/2014/main" id="{EE93D594-9F8B-4332-A9BF-2B63DB369E28}"/>
              </a:ext>
            </a:extLst>
          </p:cNvPr>
          <p:cNvSpPr txBox="1"/>
          <p:nvPr/>
        </p:nvSpPr>
        <p:spPr>
          <a:xfrm>
            <a:off x="6014575" y="1103738"/>
            <a:ext cx="8262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Abóbora</a:t>
            </a:r>
            <a:endParaRPr/>
          </a:p>
        </p:txBody>
      </p:sp>
      <p:sp>
        <p:nvSpPr>
          <p:cNvPr id="33" name="Shape 195">
            <a:extLst>
              <a:ext uri="{FF2B5EF4-FFF2-40B4-BE49-F238E27FC236}">
                <a16:creationId xmlns:a16="http://schemas.microsoft.com/office/drawing/2014/main" id="{C3162190-ACDD-459A-AD68-B73332CDDA08}"/>
              </a:ext>
            </a:extLst>
          </p:cNvPr>
          <p:cNvSpPr txBox="1"/>
          <p:nvPr/>
        </p:nvSpPr>
        <p:spPr>
          <a:xfrm>
            <a:off x="5901150" y="1961200"/>
            <a:ext cx="8262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Alho francês</a:t>
            </a:r>
            <a:endParaRPr/>
          </a:p>
        </p:txBody>
      </p:sp>
      <p:sp>
        <p:nvSpPr>
          <p:cNvPr id="34" name="Shape 196">
            <a:extLst>
              <a:ext uri="{FF2B5EF4-FFF2-40B4-BE49-F238E27FC236}">
                <a16:creationId xmlns:a16="http://schemas.microsoft.com/office/drawing/2014/main" id="{EC826F3F-47D6-44C4-B83B-E95D0EACCDD8}"/>
              </a:ext>
            </a:extLst>
          </p:cNvPr>
          <p:cNvSpPr txBox="1"/>
          <p:nvPr/>
        </p:nvSpPr>
        <p:spPr>
          <a:xfrm>
            <a:off x="6139175" y="1519663"/>
            <a:ext cx="8262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Alguns grãos de arroz*</a:t>
            </a:r>
            <a:endParaRPr/>
          </a:p>
        </p:txBody>
      </p:sp>
      <p:pic>
        <p:nvPicPr>
          <p:cNvPr id="36" name="Shape 198">
            <a:extLst>
              <a:ext uri="{FF2B5EF4-FFF2-40B4-BE49-F238E27FC236}">
                <a16:creationId xmlns:a16="http://schemas.microsoft.com/office/drawing/2014/main" id="{93176650-9BD1-4643-BBF2-55A9345F0258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17068" y="4012928"/>
            <a:ext cx="497875" cy="35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199">
            <a:extLst>
              <a:ext uri="{FF2B5EF4-FFF2-40B4-BE49-F238E27FC236}">
                <a16:creationId xmlns:a16="http://schemas.microsoft.com/office/drawing/2014/main" id="{49D0398F-66CB-47BF-8FF6-4F3C1C38B402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99425" y="4499655"/>
            <a:ext cx="605450" cy="28372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200">
            <a:extLst>
              <a:ext uri="{FF2B5EF4-FFF2-40B4-BE49-F238E27FC236}">
                <a16:creationId xmlns:a16="http://schemas.microsoft.com/office/drawing/2014/main" id="{8324CE4C-BEDC-4BF7-9E6F-9CD2EBABCD74}"/>
              </a:ext>
            </a:extLst>
          </p:cNvPr>
          <p:cNvSpPr txBox="1"/>
          <p:nvPr/>
        </p:nvSpPr>
        <p:spPr>
          <a:xfrm>
            <a:off x="4489357" y="3458018"/>
            <a:ext cx="2429117" cy="171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 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Após o bebé tolerar a sopa base, pode ir intercalando os grãos de arroz com a batata* e ir </a:t>
            </a:r>
            <a:r>
              <a:rPr lang="pt-PT" sz="800" b="1" dirty="0">
                <a:latin typeface="Helvetica Neue"/>
                <a:ea typeface="Helvetica Neue"/>
                <a:cs typeface="Helvetica Neue"/>
                <a:sym typeface="Helvetica Neue"/>
              </a:rPr>
              <a:t>introduzindo outros legumes e hortaliças, 1 de cada vez, de 3 em 3 dias 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(para que o bebé se adapte gradualmente aos novos sabores e para despiste de alguma intolerância) </a:t>
            </a:r>
            <a:r>
              <a:rPr lang="pt-PT" sz="800" b="1" dirty="0">
                <a:latin typeface="Helvetica Neue"/>
                <a:ea typeface="Helvetica Neue"/>
                <a:cs typeface="Helvetica Neue"/>
                <a:sym typeface="Helvetica Neue"/>
              </a:rPr>
              <a:t>preferencialmente os de cor mais clara: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couve branca, alface, </a:t>
            </a:r>
            <a:r>
              <a:rPr lang="pt-PT" sz="800" i="1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courgette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, penca, etc. </a:t>
            </a:r>
            <a:endParaRPr sz="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" name="Shape 201">
            <a:extLst>
              <a:ext uri="{FF2B5EF4-FFF2-40B4-BE49-F238E27FC236}">
                <a16:creationId xmlns:a16="http://schemas.microsoft.com/office/drawing/2014/main" id="{B0E3E8DD-70AF-474B-98D8-A36C10F8F98F}"/>
              </a:ext>
            </a:extLst>
          </p:cNvPr>
          <p:cNvSpPr txBox="1"/>
          <p:nvPr/>
        </p:nvSpPr>
        <p:spPr>
          <a:xfrm>
            <a:off x="3768507" y="5096623"/>
            <a:ext cx="30330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À medida que vai adicionando novos legumes, </a:t>
            </a:r>
            <a:r>
              <a:rPr lang="pt-PT" sz="800" b="1" dirty="0">
                <a:latin typeface="Helvetica Neue"/>
                <a:ea typeface="Helvetica Neue"/>
                <a:cs typeface="Helvetica Neue"/>
                <a:sym typeface="Helvetica Neue"/>
              </a:rPr>
              <a:t>a sopa ficará mais consistente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, até ter um aspeto de um “puré”. </a:t>
            </a:r>
            <a:endParaRPr sz="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" name="Shape 202">
            <a:extLst>
              <a:ext uri="{FF2B5EF4-FFF2-40B4-BE49-F238E27FC236}">
                <a16:creationId xmlns:a16="http://schemas.microsoft.com/office/drawing/2014/main" id="{7E54B1A9-04E2-4680-9127-67EB8D7D7AB2}"/>
              </a:ext>
            </a:extLst>
          </p:cNvPr>
          <p:cNvSpPr txBox="1"/>
          <p:nvPr/>
        </p:nvSpPr>
        <p:spPr>
          <a:xfrm>
            <a:off x="3821804" y="5571494"/>
            <a:ext cx="30330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A sopa deve ter </a:t>
            </a:r>
            <a:r>
              <a:rPr lang="pt-PT" sz="800" b="1" dirty="0">
                <a:latin typeface="Helvetica Neue"/>
                <a:ea typeface="Helvetica Neue"/>
                <a:cs typeface="Helvetica Neue"/>
                <a:sym typeface="Helvetica Neue"/>
              </a:rPr>
              <a:t>no máximo 5 legumes diferentes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, sendo um deles o hortícola dominante.</a:t>
            </a:r>
            <a:endParaRPr sz="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Shape 203">
            <a:extLst>
              <a:ext uri="{FF2B5EF4-FFF2-40B4-BE49-F238E27FC236}">
                <a16:creationId xmlns:a16="http://schemas.microsoft.com/office/drawing/2014/main" id="{CECE4A0D-ACFC-446B-8839-F6E166A94923}"/>
              </a:ext>
            </a:extLst>
          </p:cNvPr>
          <p:cNvSpPr txBox="1"/>
          <p:nvPr/>
        </p:nvSpPr>
        <p:spPr>
          <a:xfrm>
            <a:off x="3771750" y="2316825"/>
            <a:ext cx="25587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00" b="1">
                <a:solidFill>
                  <a:srgbClr val="009193"/>
                </a:solidFill>
                <a:latin typeface="Didact Gothic"/>
                <a:ea typeface="Didact Gothic"/>
                <a:cs typeface="Didact Gothic"/>
                <a:sym typeface="Didact Gothic"/>
              </a:rPr>
              <a:t>  Lave bem os legumes antes de os confecionar!</a:t>
            </a:r>
            <a:endParaRPr sz="900" b="1">
              <a:solidFill>
                <a:srgbClr val="00919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2" name="Shape 204">
            <a:extLst>
              <a:ext uri="{FF2B5EF4-FFF2-40B4-BE49-F238E27FC236}">
                <a16:creationId xmlns:a16="http://schemas.microsoft.com/office/drawing/2014/main" id="{9543741C-DF77-4FAB-A787-6D5799D3F69D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90188" y="2182988"/>
            <a:ext cx="267511" cy="6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205">
            <a:extLst>
              <a:ext uri="{FF2B5EF4-FFF2-40B4-BE49-F238E27FC236}">
                <a16:creationId xmlns:a16="http://schemas.microsoft.com/office/drawing/2014/main" id="{109CF8CD-C1CE-408B-AF5D-5DD40EAEA67C}"/>
              </a:ext>
            </a:extLst>
          </p:cNvPr>
          <p:cNvSpPr/>
          <p:nvPr/>
        </p:nvSpPr>
        <p:spPr>
          <a:xfrm>
            <a:off x="3797704" y="6044272"/>
            <a:ext cx="3028500" cy="414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O </a:t>
            </a:r>
            <a:r>
              <a:rPr lang="pt-PT" sz="800" u="sng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espinafre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, a </a:t>
            </a:r>
            <a:r>
              <a:rPr lang="pt-PT" sz="800" u="sng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nabiça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, o </a:t>
            </a:r>
            <a:r>
              <a:rPr lang="pt-PT" sz="800" u="sng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aipo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, o </a:t>
            </a:r>
            <a:r>
              <a:rPr lang="pt-PT" sz="800" u="sng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nabo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e a </a:t>
            </a:r>
            <a:r>
              <a:rPr lang="pt-PT" sz="800" u="sng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beterraba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devem ser introduzidos </a:t>
            </a:r>
            <a:r>
              <a:rPr lang="pt-PT" sz="800" b="1" dirty="0">
                <a:latin typeface="Helvetica Neue"/>
                <a:ea typeface="Helvetica Neue"/>
                <a:cs typeface="Helvetica Neue"/>
                <a:sym typeface="Helvetica Neue"/>
              </a:rPr>
              <a:t>apenas a partir dos 12 meses.</a:t>
            </a:r>
            <a:endParaRPr sz="8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Shape 206">
            <a:extLst>
              <a:ext uri="{FF2B5EF4-FFF2-40B4-BE49-F238E27FC236}">
                <a16:creationId xmlns:a16="http://schemas.microsoft.com/office/drawing/2014/main" id="{BC504CE3-C3FD-4905-BE8B-9A4C508A5C80}"/>
              </a:ext>
            </a:extLst>
          </p:cNvPr>
          <p:cNvSpPr/>
          <p:nvPr/>
        </p:nvSpPr>
        <p:spPr>
          <a:xfrm>
            <a:off x="3807651" y="6570172"/>
            <a:ext cx="2019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latin typeface="Patrick Hand SC"/>
                <a:ea typeface="Patrick Hand SC"/>
                <a:cs typeface="Patrick Hand SC"/>
                <a:sym typeface="Patrick Hand SC"/>
              </a:rPr>
              <a:t>A primeira Papa do Bebé</a:t>
            </a:r>
            <a:endParaRPr dirty="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45" name="Shape 207">
            <a:extLst>
              <a:ext uri="{FF2B5EF4-FFF2-40B4-BE49-F238E27FC236}">
                <a16:creationId xmlns:a16="http://schemas.microsoft.com/office/drawing/2014/main" id="{6BE2F7BA-5BC9-4D64-8169-8853CA229F05}"/>
              </a:ext>
            </a:extLst>
          </p:cNvPr>
          <p:cNvSpPr txBox="1"/>
          <p:nvPr/>
        </p:nvSpPr>
        <p:spPr>
          <a:xfrm>
            <a:off x="3793668" y="6711446"/>
            <a:ext cx="3137862" cy="93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Oferecer uma dose </a:t>
            </a:r>
            <a:r>
              <a:rPr lang="pt-PT" sz="800" b="1" dirty="0">
                <a:latin typeface="Helvetica Neue"/>
                <a:ea typeface="Helvetica Neue"/>
                <a:cs typeface="Helvetica Neue"/>
                <a:sym typeface="Helvetica Neue"/>
              </a:rPr>
              <a:t> por dia (2 a 5 colheres de sopa de farinha) à colher.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Esta deverá ter inicialmente uma consistência fina e, à semelhança da sopa, deve ir aumentando gradualmente.</a:t>
            </a:r>
            <a:endParaRPr sz="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Shape 208">
            <a:extLst>
              <a:ext uri="{FF2B5EF4-FFF2-40B4-BE49-F238E27FC236}">
                <a16:creationId xmlns:a16="http://schemas.microsoft.com/office/drawing/2014/main" id="{5ADF63CF-D71E-47A2-991E-D2C51400734D}"/>
              </a:ext>
            </a:extLst>
          </p:cNvPr>
          <p:cNvSpPr txBox="1"/>
          <p:nvPr/>
        </p:nvSpPr>
        <p:spPr>
          <a:xfrm>
            <a:off x="7432325" y="1285513"/>
            <a:ext cx="25587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00" b="1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rPr>
              <a:t>As papas não necessitam de adição de açúcar</a:t>
            </a:r>
            <a:endParaRPr sz="900" b="1">
              <a:solidFill>
                <a:schemeClr val="accent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7" name="Shape 209">
            <a:extLst>
              <a:ext uri="{FF2B5EF4-FFF2-40B4-BE49-F238E27FC236}">
                <a16:creationId xmlns:a16="http://schemas.microsoft.com/office/drawing/2014/main" id="{5115EBF7-1489-4D28-99E9-622C6FC2CEF3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350769" y="1345850"/>
            <a:ext cx="148042" cy="3350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210">
            <a:extLst>
              <a:ext uri="{FF2B5EF4-FFF2-40B4-BE49-F238E27FC236}">
                <a16:creationId xmlns:a16="http://schemas.microsoft.com/office/drawing/2014/main" id="{8D5C1318-33EA-4886-B5CC-5BFE35342926}"/>
              </a:ext>
            </a:extLst>
          </p:cNvPr>
          <p:cNvSpPr/>
          <p:nvPr/>
        </p:nvSpPr>
        <p:spPr>
          <a:xfrm>
            <a:off x="7300525" y="458625"/>
            <a:ext cx="1452600" cy="414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Papas</a:t>
            </a: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 lácteas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 devem ser preparadas </a:t>
            </a:r>
            <a:r>
              <a:rPr lang="pt-PT" sz="8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com água</a:t>
            </a:r>
            <a:endParaRPr sz="800" u="sng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" name="Shape 211">
            <a:extLst>
              <a:ext uri="{FF2B5EF4-FFF2-40B4-BE49-F238E27FC236}">
                <a16:creationId xmlns:a16="http://schemas.microsoft.com/office/drawing/2014/main" id="{23A28499-793A-4D57-95B3-E1B52EA78E2C}"/>
              </a:ext>
            </a:extLst>
          </p:cNvPr>
          <p:cNvSpPr/>
          <p:nvPr/>
        </p:nvSpPr>
        <p:spPr>
          <a:xfrm>
            <a:off x="8844775" y="306225"/>
            <a:ext cx="1696200" cy="6054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Papas </a:t>
            </a:r>
            <a:r>
              <a:rPr lang="pt-PT" sz="800" b="1" dirty="0">
                <a:latin typeface="Helvetica Neue"/>
                <a:ea typeface="Helvetica Neue"/>
                <a:cs typeface="Helvetica Neue"/>
                <a:sym typeface="Helvetica Neue"/>
              </a:rPr>
              <a:t>não lácteas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devem ser preparadas com </a:t>
            </a:r>
            <a:r>
              <a:rPr lang="pt-PT" sz="800" u="sng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leite materno ou de fórmula de lactente</a:t>
            </a:r>
            <a:endParaRPr sz="800" u="sng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0" name="Shape 212">
            <a:extLst>
              <a:ext uri="{FF2B5EF4-FFF2-40B4-BE49-F238E27FC236}">
                <a16:creationId xmlns:a16="http://schemas.microsoft.com/office/drawing/2014/main" id="{14903EED-A227-4C15-93AD-1EE3988CB798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865600" y="998245"/>
            <a:ext cx="826200" cy="51637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213">
            <a:extLst>
              <a:ext uri="{FF2B5EF4-FFF2-40B4-BE49-F238E27FC236}">
                <a16:creationId xmlns:a16="http://schemas.microsoft.com/office/drawing/2014/main" id="{8CDADC86-B6E2-4B97-BBFA-F6C29152EDDA}"/>
              </a:ext>
            </a:extLst>
          </p:cNvPr>
          <p:cNvSpPr txBox="1"/>
          <p:nvPr/>
        </p:nvSpPr>
        <p:spPr>
          <a:xfrm>
            <a:off x="7376725" y="884598"/>
            <a:ext cx="24444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Se iniciar a alimentação aos 4 meses → </a:t>
            </a: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papas sem glúten até aos 6 meses.</a:t>
            </a:r>
            <a:endParaRPr sz="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Shape 214">
            <a:extLst>
              <a:ext uri="{FF2B5EF4-FFF2-40B4-BE49-F238E27FC236}">
                <a16:creationId xmlns:a16="http://schemas.microsoft.com/office/drawing/2014/main" id="{F3C4DCB2-9A1B-4586-9E11-C339368CC8FC}"/>
              </a:ext>
            </a:extLst>
          </p:cNvPr>
          <p:cNvSpPr/>
          <p:nvPr/>
        </p:nvSpPr>
        <p:spPr>
          <a:xfrm>
            <a:off x="7300526" y="1728186"/>
            <a:ext cx="2019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950" dirty="0" smtClean="0">
                <a:solidFill>
                  <a:srgbClr val="635E7B"/>
                </a:solidFill>
                <a:latin typeface="Arial" panose="020B0604020202020204" pitchFamily="34" charset="0"/>
                <a:ea typeface="Patrick Hand SC"/>
                <a:cs typeface="Arial" panose="020B0604020202020204" pitchFamily="34" charset="0"/>
                <a:sym typeface="Patrick Hand SC"/>
              </a:rPr>
              <a:t>Fruta - 1 semana depois da sopa</a:t>
            </a:r>
            <a:endParaRPr sz="950" dirty="0">
              <a:solidFill>
                <a:srgbClr val="635E7B"/>
              </a:solidFill>
              <a:latin typeface="Arial" panose="020B0604020202020204" pitchFamily="34" charset="0"/>
              <a:ea typeface="Patrick Hand SC"/>
              <a:cs typeface="Arial" panose="020B0604020202020204" pitchFamily="34" charset="0"/>
              <a:sym typeface="Patrick Hand SC"/>
            </a:endParaRPr>
          </a:p>
        </p:txBody>
      </p:sp>
      <p:sp>
        <p:nvSpPr>
          <p:cNvPr id="53" name="Shape 215">
            <a:extLst>
              <a:ext uri="{FF2B5EF4-FFF2-40B4-BE49-F238E27FC236}">
                <a16:creationId xmlns:a16="http://schemas.microsoft.com/office/drawing/2014/main" id="{CA691F15-ABBC-4E02-BB6D-140FF993AA1C}"/>
              </a:ext>
            </a:extLst>
          </p:cNvPr>
          <p:cNvSpPr txBox="1"/>
          <p:nvPr/>
        </p:nvSpPr>
        <p:spPr>
          <a:xfrm>
            <a:off x="7241825" y="3370925"/>
            <a:ext cx="3529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 Oferecer fruta como sobremesa e 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não refeição; </a:t>
            </a:r>
            <a:endParaRPr sz="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 Papas de fruta devem 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conter apenas 1 tipo de fruta; </a:t>
            </a:r>
            <a:endParaRPr sz="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 As frutas podem ser oferecidas 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cruas, cozidas, assadas ou a vapor, sempre bem lavadas e bem trituradas. </a:t>
            </a:r>
            <a:endParaRPr sz="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Shape 216">
            <a:extLst>
              <a:ext uri="{FF2B5EF4-FFF2-40B4-BE49-F238E27FC236}">
                <a16:creationId xmlns:a16="http://schemas.microsoft.com/office/drawing/2014/main" id="{8F024942-EB35-4AA9-8DB6-B3CBE295E379}"/>
              </a:ext>
            </a:extLst>
          </p:cNvPr>
          <p:cNvSpPr/>
          <p:nvPr/>
        </p:nvSpPr>
        <p:spPr>
          <a:xfrm>
            <a:off x="7184000" y="2029225"/>
            <a:ext cx="875100" cy="253800"/>
          </a:xfrm>
          <a:prstGeom prst="roundRect">
            <a:avLst>
              <a:gd name="adj" fmla="val 50000"/>
            </a:avLst>
          </a:prstGeom>
          <a:solidFill>
            <a:srgbClr val="009193">
              <a:alpha val="27450"/>
            </a:srgbClr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Patrick Hand SC"/>
                <a:ea typeface="Patrick Hand SC"/>
                <a:cs typeface="Patrick Hand SC"/>
                <a:sym typeface="Patrick Hand SC"/>
              </a:rPr>
              <a:t>6 Meses</a:t>
            </a:r>
            <a:endParaRPr sz="12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55" name="Shape 217">
            <a:extLst>
              <a:ext uri="{FF2B5EF4-FFF2-40B4-BE49-F238E27FC236}">
                <a16:creationId xmlns:a16="http://schemas.microsoft.com/office/drawing/2014/main" id="{2734D172-1C9E-4759-9707-FD801C9B5EDD}"/>
              </a:ext>
            </a:extLst>
          </p:cNvPr>
          <p:cNvSpPr/>
          <p:nvPr/>
        </p:nvSpPr>
        <p:spPr>
          <a:xfrm>
            <a:off x="8069950" y="2029225"/>
            <a:ext cx="875100" cy="253800"/>
          </a:xfrm>
          <a:prstGeom prst="roundRect">
            <a:avLst>
              <a:gd name="adj" fmla="val 50000"/>
            </a:avLst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Patrick Hand SC"/>
                <a:ea typeface="Patrick Hand SC"/>
                <a:cs typeface="Patrick Hand SC"/>
                <a:sym typeface="Patrick Hand SC"/>
              </a:rPr>
              <a:t>7 Meses</a:t>
            </a:r>
            <a:endParaRPr sz="12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56" name="Shape 218">
            <a:extLst>
              <a:ext uri="{FF2B5EF4-FFF2-40B4-BE49-F238E27FC236}">
                <a16:creationId xmlns:a16="http://schemas.microsoft.com/office/drawing/2014/main" id="{3CCD2273-BB7B-462F-BF0A-5404D1AE392F}"/>
              </a:ext>
            </a:extLst>
          </p:cNvPr>
          <p:cNvSpPr/>
          <p:nvPr/>
        </p:nvSpPr>
        <p:spPr>
          <a:xfrm>
            <a:off x="8946450" y="2032127"/>
            <a:ext cx="875100" cy="253800"/>
          </a:xfrm>
          <a:prstGeom prst="roundRect">
            <a:avLst>
              <a:gd name="adj" fmla="val 50000"/>
            </a:avLst>
          </a:prstGeom>
          <a:solidFill>
            <a:srgbClr val="F9CB9C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Patrick Hand SC"/>
                <a:ea typeface="Patrick Hand SC"/>
                <a:cs typeface="Patrick Hand SC"/>
                <a:sym typeface="Patrick Hand SC"/>
              </a:rPr>
              <a:t>9-12 Meses</a:t>
            </a:r>
            <a:endParaRPr sz="12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57" name="Shape 219">
            <a:extLst>
              <a:ext uri="{FF2B5EF4-FFF2-40B4-BE49-F238E27FC236}">
                <a16:creationId xmlns:a16="http://schemas.microsoft.com/office/drawing/2014/main" id="{619B88D9-7EDE-476C-BA1A-D9406FB8731E}"/>
              </a:ext>
            </a:extLst>
          </p:cNvPr>
          <p:cNvSpPr/>
          <p:nvPr/>
        </p:nvSpPr>
        <p:spPr>
          <a:xfrm>
            <a:off x="9822950" y="2029225"/>
            <a:ext cx="875100" cy="2538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Patrick Hand SC"/>
                <a:ea typeface="Patrick Hand SC"/>
                <a:cs typeface="Patrick Hand SC"/>
                <a:sym typeface="Patrick Hand SC"/>
              </a:rPr>
              <a:t>&gt;12 Meses</a:t>
            </a:r>
            <a:endParaRPr sz="12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58" name="Shape 220">
            <a:extLst>
              <a:ext uri="{FF2B5EF4-FFF2-40B4-BE49-F238E27FC236}">
                <a16:creationId xmlns:a16="http://schemas.microsoft.com/office/drawing/2014/main" id="{D11F025B-56A6-4954-8AD4-63F2343AC950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162600" y="2251432"/>
            <a:ext cx="416300" cy="31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221">
            <a:extLst>
              <a:ext uri="{FF2B5EF4-FFF2-40B4-BE49-F238E27FC236}">
                <a16:creationId xmlns:a16="http://schemas.microsoft.com/office/drawing/2014/main" id="{760BC93B-0EA7-431A-ACE3-522587943415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212425" y="2256252"/>
            <a:ext cx="356375" cy="30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222">
            <a:extLst>
              <a:ext uri="{FF2B5EF4-FFF2-40B4-BE49-F238E27FC236}">
                <a16:creationId xmlns:a16="http://schemas.microsoft.com/office/drawing/2014/main" id="{FD6DBDA0-AC05-48AA-BD05-5F3525EA2C1E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987725" y="2201597"/>
            <a:ext cx="416300" cy="4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223">
            <a:extLst>
              <a:ext uri="{FF2B5EF4-FFF2-40B4-BE49-F238E27FC236}">
                <a16:creationId xmlns:a16="http://schemas.microsoft.com/office/drawing/2014/main" id="{0EB739E1-A28E-4CAD-AABB-0532C4E29715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0043550" y="2227565"/>
            <a:ext cx="605450" cy="36435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224">
            <a:extLst>
              <a:ext uri="{FF2B5EF4-FFF2-40B4-BE49-F238E27FC236}">
                <a16:creationId xmlns:a16="http://schemas.microsoft.com/office/drawing/2014/main" id="{78919F92-029A-40E5-9449-883A1A1EF7AD}"/>
              </a:ext>
            </a:extLst>
          </p:cNvPr>
          <p:cNvSpPr txBox="1"/>
          <p:nvPr/>
        </p:nvSpPr>
        <p:spPr>
          <a:xfrm>
            <a:off x="9583400" y="2491850"/>
            <a:ext cx="1111249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 partir desta idade pode começar a introduzir os </a:t>
            </a:r>
            <a:r>
              <a:rPr lang="pt-PT" sz="7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morangos, frutos silvestres, kiwi e maracujá.</a:t>
            </a:r>
            <a:endParaRPr sz="7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Shape 225">
            <a:extLst>
              <a:ext uri="{FF2B5EF4-FFF2-40B4-BE49-F238E27FC236}">
                <a16:creationId xmlns:a16="http://schemas.microsoft.com/office/drawing/2014/main" id="{379F0993-9ADE-4060-B7CD-2FBB228476EE}"/>
              </a:ext>
            </a:extLst>
          </p:cNvPr>
          <p:cNvSpPr txBox="1"/>
          <p:nvPr/>
        </p:nvSpPr>
        <p:spPr>
          <a:xfrm>
            <a:off x="7140983" y="2475325"/>
            <a:ext cx="10362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Optar por </a:t>
            </a:r>
            <a:r>
              <a:rPr lang="pt-PT" sz="7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maçã, banana e pera</a:t>
            </a:r>
            <a:endParaRPr sz="7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Shape 226">
            <a:extLst>
              <a:ext uri="{FF2B5EF4-FFF2-40B4-BE49-F238E27FC236}">
                <a16:creationId xmlns:a16="http://schemas.microsoft.com/office/drawing/2014/main" id="{E9274637-9A7F-4A2D-9622-C02F8FE4F4D0}"/>
              </a:ext>
            </a:extLst>
          </p:cNvPr>
          <p:cNvSpPr txBox="1"/>
          <p:nvPr/>
        </p:nvSpPr>
        <p:spPr>
          <a:xfrm>
            <a:off x="7790975" y="2534875"/>
            <a:ext cx="11589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Gradualmente oferecer algumas</a:t>
            </a:r>
            <a:r>
              <a:rPr lang="pt-PT" sz="7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frutas tropicais como manga, papaia e pera-abacate. </a:t>
            </a:r>
            <a:endParaRPr sz="7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Shape 227">
            <a:extLst>
              <a:ext uri="{FF2B5EF4-FFF2-40B4-BE49-F238E27FC236}">
                <a16:creationId xmlns:a16="http://schemas.microsoft.com/office/drawing/2014/main" id="{AE84B2C7-E61A-4AB7-B127-7BAAB668C8FD}"/>
              </a:ext>
            </a:extLst>
          </p:cNvPr>
          <p:cNvSpPr txBox="1"/>
          <p:nvPr/>
        </p:nvSpPr>
        <p:spPr>
          <a:xfrm>
            <a:off x="8792077" y="2481399"/>
            <a:ext cx="991639" cy="9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Pode começar a oferecer </a:t>
            </a:r>
            <a:r>
              <a:rPr lang="pt-PT" sz="7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citrinos, </a:t>
            </a:r>
            <a:r>
              <a:rPr lang="pt-PT" sz="700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como laranja, clementina e tangerina</a:t>
            </a:r>
            <a:endParaRPr sz="700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" name="Shape 228">
            <a:extLst>
              <a:ext uri="{FF2B5EF4-FFF2-40B4-BE49-F238E27FC236}">
                <a16:creationId xmlns:a16="http://schemas.microsoft.com/office/drawing/2014/main" id="{EE360467-0E64-435F-97CF-54FC763EA8FC}"/>
              </a:ext>
            </a:extLst>
          </p:cNvPr>
          <p:cNvSpPr/>
          <p:nvPr/>
        </p:nvSpPr>
        <p:spPr>
          <a:xfrm>
            <a:off x="7315001" y="4362136"/>
            <a:ext cx="2019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latin typeface="Patrick Hand SC"/>
                <a:ea typeface="Patrick Hand SC"/>
                <a:cs typeface="Patrick Hand SC"/>
                <a:sym typeface="Patrick Hand SC"/>
              </a:rPr>
              <a:t>Carne</a:t>
            </a:r>
            <a:endParaRPr dirty="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67" name="Shape 229">
            <a:extLst>
              <a:ext uri="{FF2B5EF4-FFF2-40B4-BE49-F238E27FC236}">
                <a16:creationId xmlns:a16="http://schemas.microsoft.com/office/drawing/2014/main" id="{4D9E3076-EFEA-40A9-AB8F-D4507DC0A0DA}"/>
              </a:ext>
            </a:extLst>
          </p:cNvPr>
          <p:cNvSpPr/>
          <p:nvPr/>
        </p:nvSpPr>
        <p:spPr>
          <a:xfrm>
            <a:off x="9334300" y="4359775"/>
            <a:ext cx="1036200" cy="253800"/>
          </a:xfrm>
          <a:prstGeom prst="roundRect">
            <a:avLst>
              <a:gd name="adj" fmla="val 50000"/>
            </a:avLst>
          </a:prstGeom>
          <a:solidFill>
            <a:srgbClr val="009193">
              <a:alpha val="27450"/>
            </a:srgbClr>
          </a:solidFill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Patrick Hand SC"/>
                <a:ea typeface="Patrick Hand SC"/>
                <a:cs typeface="Patrick Hand SC"/>
                <a:sym typeface="Patrick Hand SC"/>
              </a:rPr>
              <a:t>6 | 7 Meses</a:t>
            </a:r>
            <a:endParaRPr sz="12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68" name="Shape 230">
            <a:extLst>
              <a:ext uri="{FF2B5EF4-FFF2-40B4-BE49-F238E27FC236}">
                <a16:creationId xmlns:a16="http://schemas.microsoft.com/office/drawing/2014/main" id="{D3BC2EDC-7847-43A1-810F-2F0A9D354C17}"/>
              </a:ext>
            </a:extLst>
          </p:cNvPr>
          <p:cNvSpPr txBox="1"/>
          <p:nvPr/>
        </p:nvSpPr>
        <p:spPr>
          <a:xfrm>
            <a:off x="7338725" y="4608750"/>
            <a:ext cx="3188100" cy="1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A carne </a:t>
            </a:r>
            <a:r>
              <a:rPr lang="pt-PT" sz="800" u="sng">
                <a:latin typeface="Helvetica Neue Light"/>
                <a:ea typeface="Helvetica Neue Light"/>
                <a:cs typeface="Helvetica Neue Light"/>
                <a:sym typeface="Helvetica Neue Light"/>
              </a:rPr>
              <a:t>só deve ser adicionada por volta dos 6-7 meses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, depois do bebé </a:t>
            </a:r>
            <a:r>
              <a:rPr lang="pt-PT" sz="800" b="1">
                <a:latin typeface="Helvetica Neue"/>
                <a:ea typeface="Helvetica Neue"/>
                <a:cs typeface="Helvetica Neue"/>
                <a:sym typeface="Helvetica Neue"/>
              </a:rPr>
              <a:t>já estar bem adaptado à primeira sopa</a:t>
            </a:r>
            <a:r>
              <a:rPr lang="pt-PT" sz="800"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6-7 meses: 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adicionar </a:t>
            </a:r>
            <a:r>
              <a:rPr lang="pt-PT" sz="8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carne magra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(frango, peru 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 coelho) junto dos legumes, cozinhar tudo e 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u="sng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retirar a carne depois de cozida e não oferecer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Só depois de o bebé “conhecer” o sabor da carne, é que deverá triturá-la junto com os legumes de forma a obter a consistência de um puré.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9" name="Shape 231">
            <a:extLst>
              <a:ext uri="{FF2B5EF4-FFF2-40B4-BE49-F238E27FC236}">
                <a16:creationId xmlns:a16="http://schemas.microsoft.com/office/drawing/2014/main" id="{2379F883-5CC9-4758-BE17-D9832F56F053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9800716" y="4768385"/>
            <a:ext cx="709601" cy="7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232">
            <a:extLst>
              <a:ext uri="{FF2B5EF4-FFF2-40B4-BE49-F238E27FC236}">
                <a16:creationId xmlns:a16="http://schemas.microsoft.com/office/drawing/2014/main" id="{06021C89-86FF-42F8-A9C6-F08962BEF4E7}"/>
              </a:ext>
            </a:extLst>
          </p:cNvPr>
          <p:cNvSpPr/>
          <p:nvPr/>
        </p:nvSpPr>
        <p:spPr>
          <a:xfrm>
            <a:off x="7308125" y="6141225"/>
            <a:ext cx="1834500" cy="6054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 dirty="0">
                <a:latin typeface="Helvetica Neue"/>
                <a:ea typeface="Helvetica Neue"/>
                <a:cs typeface="Helvetica Neue"/>
                <a:sym typeface="Helvetica Neue"/>
              </a:rPr>
              <a:t>Iniciar com 10g de carne 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e aumentar gradualmente até atingir </a:t>
            </a:r>
            <a:r>
              <a:rPr lang="pt-PT" sz="800" b="1" dirty="0">
                <a:latin typeface="Helvetica Neue"/>
                <a:ea typeface="Helvetica Neue"/>
                <a:cs typeface="Helvetica Neue"/>
                <a:sym typeface="Helvetica Neue"/>
              </a:rPr>
              <a:t>25-30g (tamanho de uma noz)</a:t>
            </a:r>
            <a:endParaRPr sz="800" b="1" u="sng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Shape 233">
            <a:extLst>
              <a:ext uri="{FF2B5EF4-FFF2-40B4-BE49-F238E27FC236}">
                <a16:creationId xmlns:a16="http://schemas.microsoft.com/office/drawing/2014/main" id="{F4A06F3F-F4F4-4B13-A402-B476E4205CFD}"/>
              </a:ext>
            </a:extLst>
          </p:cNvPr>
          <p:cNvSpPr/>
          <p:nvPr/>
        </p:nvSpPr>
        <p:spPr>
          <a:xfrm>
            <a:off x="9247462" y="6021280"/>
            <a:ext cx="1361700" cy="1267370"/>
          </a:xfrm>
          <a:prstGeom prst="roundRect">
            <a:avLst>
              <a:gd name="adj" fmla="val 16667"/>
            </a:avLst>
          </a:prstGeom>
          <a:solidFill>
            <a:srgbClr val="EDD4C7">
              <a:alpha val="4980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A dose de carne poderá ser oferecida </a:t>
            </a:r>
            <a:r>
              <a:rPr lang="pt-PT" sz="800" b="1" dirty="0">
                <a:latin typeface="Helvetica Neue"/>
                <a:ea typeface="Helvetica Neue"/>
                <a:cs typeface="Helvetica Neue"/>
                <a:sym typeface="Helvetica Neue"/>
              </a:rPr>
              <a:t>numa só refeição 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(almoço/jantar) </a:t>
            </a:r>
            <a:r>
              <a:rPr lang="pt-PT" sz="800" b="1" dirty="0">
                <a:latin typeface="Helvetica Neue"/>
                <a:ea typeface="Helvetica Neue"/>
                <a:cs typeface="Helvetica Neue"/>
                <a:sym typeface="Helvetica Neue"/>
              </a:rPr>
              <a:t>ou repartida</a:t>
            </a:r>
            <a:r>
              <a:rPr lang="pt-PT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 pelas duas refeições.</a:t>
            </a:r>
            <a:endParaRPr sz="800" u="sng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2" name="Shape 234">
            <a:extLst>
              <a:ext uri="{FF2B5EF4-FFF2-40B4-BE49-F238E27FC236}">
                <a16:creationId xmlns:a16="http://schemas.microsoft.com/office/drawing/2014/main" id="{01583CA6-736F-49F9-8156-E6B8E995AAE6}"/>
              </a:ext>
            </a:extLst>
          </p:cNvPr>
          <p:cNvSpPr txBox="1"/>
          <p:nvPr/>
        </p:nvSpPr>
        <p:spPr>
          <a:xfrm>
            <a:off x="7391200" y="6817525"/>
            <a:ext cx="20193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→</a:t>
            </a: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8 meses: 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carne de vaca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→ 12 meses</a:t>
            </a: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carne de porco.</a:t>
            </a:r>
            <a:endParaRPr sz="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73" name="Shape 235">
            <a:extLst>
              <a:ext uri="{FF2B5EF4-FFF2-40B4-BE49-F238E27FC236}">
                <a16:creationId xmlns:a16="http://schemas.microsoft.com/office/drawing/2014/main" id="{4EEAD459-2AA2-4B0B-917F-360EDEEA1881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102578" y="4620580"/>
            <a:ext cx="497850" cy="3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236">
            <a:extLst>
              <a:ext uri="{FF2B5EF4-FFF2-40B4-BE49-F238E27FC236}">
                <a16:creationId xmlns:a16="http://schemas.microsoft.com/office/drawing/2014/main" id="{31EC77EE-2090-4DD9-B72B-D5AB6E4163D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08413" y="1070802"/>
            <a:ext cx="356375" cy="3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237">
            <a:extLst>
              <a:ext uri="{FF2B5EF4-FFF2-40B4-BE49-F238E27FC236}">
                <a16:creationId xmlns:a16="http://schemas.microsoft.com/office/drawing/2014/main" id="{8F089B88-56B3-4B52-88E6-347677306B45}"/>
              </a:ext>
            </a:extLst>
          </p:cNvPr>
          <p:cNvSpPr txBox="1"/>
          <p:nvPr/>
        </p:nvSpPr>
        <p:spPr>
          <a:xfrm>
            <a:off x="3719300" y="1213350"/>
            <a:ext cx="826200" cy="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Abóbora</a:t>
            </a:r>
            <a:endParaRPr/>
          </a:p>
        </p:txBody>
      </p:sp>
      <p:pic>
        <p:nvPicPr>
          <p:cNvPr id="76" name="Shape 238">
            <a:extLst>
              <a:ext uri="{FF2B5EF4-FFF2-40B4-BE49-F238E27FC236}">
                <a16:creationId xmlns:a16="http://schemas.microsoft.com/office/drawing/2014/main" id="{F6F94784-7F5F-4A6D-9CCF-63183D45A4A8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007353" y="1563666"/>
            <a:ext cx="344150" cy="21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1287</Words>
  <Application>Microsoft Office PowerPoint</Application>
  <PresentationFormat>Personalizados</PresentationFormat>
  <Paragraphs>132</Paragraphs>
  <Slides>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12" baseType="lpstr">
      <vt:lpstr>Didact Gothic</vt:lpstr>
      <vt:lpstr>Arial</vt:lpstr>
      <vt:lpstr>Patrick Hand SC</vt:lpstr>
      <vt:lpstr>Merriweather Sans</vt:lpstr>
      <vt:lpstr>Calibri</vt:lpstr>
      <vt:lpstr>Helvetica Neue</vt:lpstr>
      <vt:lpstr>Marvel</vt:lpstr>
      <vt:lpstr>Helvetica Neue Light</vt:lpstr>
      <vt:lpstr>Arial Narrow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Teresa Maria Rodrigues Santos</dc:creator>
  <cp:lastModifiedBy>Teresa Maria Rodrigues Santos</cp:lastModifiedBy>
  <cp:revision>14</cp:revision>
  <dcterms:modified xsi:type="dcterms:W3CDTF">2019-02-04T17:06:18Z</dcterms:modified>
</cp:coreProperties>
</file>